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av" ContentType="audio/x-wav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7"/>
  </p:notesMasterIdLst>
  <p:sldIdLst>
    <p:sldId id="256" r:id="rId2"/>
    <p:sldId id="257" r:id="rId3"/>
    <p:sldId id="259" r:id="rId4"/>
    <p:sldId id="261" r:id="rId5"/>
    <p:sldId id="262" r:id="rId6"/>
    <p:sldId id="263" r:id="rId7"/>
    <p:sldId id="264" r:id="rId8"/>
    <p:sldId id="266" r:id="rId9"/>
    <p:sldId id="288" r:id="rId10"/>
    <p:sldId id="267" r:id="rId11"/>
    <p:sldId id="269" r:id="rId12"/>
    <p:sldId id="285" r:id="rId13"/>
    <p:sldId id="270" r:id="rId14"/>
    <p:sldId id="272" r:id="rId15"/>
    <p:sldId id="271" r:id="rId16"/>
    <p:sldId id="279" r:id="rId17"/>
    <p:sldId id="274" r:id="rId18"/>
    <p:sldId id="287" r:id="rId19"/>
    <p:sldId id="283" r:id="rId20"/>
    <p:sldId id="282" r:id="rId21"/>
    <p:sldId id="273" r:id="rId22"/>
    <p:sldId id="275" r:id="rId23"/>
    <p:sldId id="276" r:id="rId24"/>
    <p:sldId id="277" r:id="rId25"/>
    <p:sldId id="278" r:id="rId2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F5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9" d="100"/>
          <a:sy n="79" d="100"/>
        </p:scale>
        <p:origin x="85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30A3B1-355D-49D7-88D2-7DCB4C385353}" type="datetimeFigureOut">
              <a:rPr lang="ko-KR" altLang="en-US" smtClean="0"/>
              <a:t>2022-10-13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ACDBE4-0347-4A25-ACAF-47FD297F48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23404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https://www.g-health.kr/mobile/bbs/selectBoardArticle.do?bbsId=U00186&amp;nttId=410316&amp;vType=A&amp;pageIndex=1 (</a:t>
            </a:r>
            <a:r>
              <a:rPr lang="ko-KR" altLang="en-US" dirty="0" err="1"/>
              <a:t>심정지생존률</a:t>
            </a:r>
            <a:r>
              <a:rPr lang="en-US" altLang="ko-KR" dirty="0"/>
              <a:t>)</a:t>
            </a:r>
          </a:p>
          <a:p>
            <a:pPr algn="l"/>
            <a:r>
              <a:rPr lang="ko-KR" altLang="en-US" b="0" i="0" dirty="0">
                <a:solidFill>
                  <a:srgbClr val="000000"/>
                </a:solidFill>
                <a:effectLst/>
                <a:latin typeface="NotoKr"/>
              </a:rPr>
              <a:t>일반인이 심폐소생술을 시행했을 때의 환자 생존율은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Kr"/>
              </a:rPr>
              <a:t>2017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Kr"/>
              </a:rPr>
              <a:t>년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Kr"/>
              </a:rPr>
              <a:t>16.5%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Kr"/>
              </a:rPr>
              <a:t>로 시행하지 않았을 때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Kr"/>
              </a:rPr>
              <a:t>(7.9%)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Kr"/>
              </a:rPr>
              <a:t>의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Kr"/>
              </a:rPr>
              <a:t>2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Kr"/>
              </a:rPr>
              <a:t>배였고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Kr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Kr"/>
              </a:rPr>
              <a:t>자동심장충격기를 사용했을 때의 생존율은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Kr"/>
              </a:rPr>
              <a:t>45.7%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Kr"/>
              </a:rPr>
              <a:t>로 그렇지 않았을 때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Kr"/>
              </a:rPr>
              <a:t>(16.3%)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Kr"/>
              </a:rPr>
              <a:t>보다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Kr"/>
              </a:rPr>
              <a:t>2.8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Kr"/>
              </a:rPr>
              <a:t>배나 높았다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Kr"/>
              </a:rPr>
              <a:t>.</a:t>
            </a:r>
          </a:p>
          <a:p>
            <a:pPr algn="l"/>
            <a:br>
              <a:rPr lang="ko-KR" altLang="en-US" dirty="0"/>
            </a:br>
            <a:r>
              <a:rPr lang="ko-KR" altLang="en-US" b="0" i="0" dirty="0">
                <a:solidFill>
                  <a:srgbClr val="000000"/>
                </a:solidFill>
                <a:effectLst/>
                <a:latin typeface="NotoKr"/>
              </a:rPr>
              <a:t>이런 생존율 통계는 일반인의 심폐소생술 시행 능력이 얼마나 중요한지를 보여준다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Kr"/>
              </a:rPr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ACDBE4-0347-4A25-ACAF-47FD297F48AB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44744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지능형 카메라를 직접 제작 안할거면 개발내용에서 뺄 것</a:t>
            </a:r>
            <a:endParaRPr lang="en-US" altLang="ko-KR" dirty="0"/>
          </a:p>
          <a:p>
            <a:r>
              <a:rPr lang="ko-KR" altLang="en-US" sz="1200" dirty="0">
                <a:sym typeface="Wingdings" panose="05000000000000000000" pitchFamily="2" charset="2"/>
              </a:rPr>
              <a:t>카카오톡 </a:t>
            </a:r>
            <a:r>
              <a:rPr lang="en-US" altLang="ko-KR" sz="1200" dirty="0">
                <a:sym typeface="Wingdings" panose="05000000000000000000" pitchFamily="2" charset="2"/>
              </a:rPr>
              <a:t>Open </a:t>
            </a:r>
            <a:r>
              <a:rPr lang="en-US" altLang="ko-KR" sz="1200" dirty="0" err="1">
                <a:sym typeface="Wingdings" panose="05000000000000000000" pitchFamily="2" charset="2"/>
              </a:rPr>
              <a:t>Api</a:t>
            </a:r>
            <a:r>
              <a:rPr lang="ko-KR" altLang="en-US" sz="1200" dirty="0" err="1">
                <a:sym typeface="Wingdings" panose="05000000000000000000" pitchFamily="2" charset="2"/>
              </a:rPr>
              <a:t>를</a:t>
            </a:r>
            <a:r>
              <a:rPr lang="ko-KR" altLang="en-US" sz="1200" dirty="0">
                <a:sym typeface="Wingdings" panose="05000000000000000000" pitchFamily="2" charset="2"/>
              </a:rPr>
              <a:t> 이용한 응급상황 알림 문자 전송 체계 개발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ACDBE4-0347-4A25-ACAF-47FD297F48AB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06972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3EDB4D-5ECF-069E-C5D5-C6F4BB6B5F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ctr">
            <a:noAutofit/>
          </a:bodyPr>
          <a:lstStyle>
            <a:lvl1pPr algn="ctr">
              <a:defRPr sz="7200" b="1">
                <a:solidFill>
                  <a:srgbClr val="4262FF"/>
                </a:solidFill>
                <a:ea typeface="문체부 제목 돋음체" panose="020B0609000101010101" pitchFamily="49" charset="-127"/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FD51FC3-FE1E-7437-135A-D1FB458FFE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21642" y="3509963"/>
            <a:ext cx="4812632" cy="2133599"/>
          </a:xfrm>
        </p:spPr>
        <p:txBody>
          <a:bodyPr/>
          <a:lstStyle>
            <a:lvl1pPr marL="0" indent="0" algn="r">
              <a:buNone/>
              <a:defRPr sz="2400">
                <a:ea typeface="문체부 제목 돋음체" panose="020B0609000101010101" pitchFamily="49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0D48BC5-8E0A-3D22-6DD3-80BD1A7F46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AAA36-4C60-437F-86A5-27BE800E394D}" type="datetimeFigureOut">
              <a:rPr lang="ko-KR" altLang="en-US" smtClean="0"/>
              <a:t>2022-10-13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E96F8B0-EE3F-6511-A538-B046A0A39F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B4B5113-AE1A-2A22-DCC2-36B1D23E1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EDF17-67BA-4B16-9C68-0331FECBFA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7129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5980FE-46F2-62DC-DC65-8559CED0C4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2832133" cy="2191644"/>
          </a:xfrm>
        </p:spPr>
        <p:txBody>
          <a:bodyPr/>
          <a:lstStyle>
            <a:lvl1pPr algn="ctr">
              <a:defRPr b="1">
                <a:ea typeface="문체부 제목 돋음체" panose="020B0609000101010101" pitchFamily="49" charset="-127"/>
              </a:defRPr>
            </a:lvl1pPr>
          </a:lstStyle>
          <a:p>
            <a:r>
              <a:rPr lang="ko-KR" altLang="en-US" dirty="0"/>
              <a:t>목차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7A0D0D8-3533-3140-DC4E-A3D5749B89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04123" y="365125"/>
            <a:ext cx="6549677" cy="5811838"/>
          </a:xfrm>
        </p:spPr>
        <p:txBody>
          <a:bodyPr/>
          <a:lstStyle>
            <a:lvl1pPr marL="514350" indent="-514350">
              <a:buFont typeface="+mj-lt"/>
              <a:buAutoNum type="arabicPeriod"/>
              <a:defRPr>
                <a:ea typeface="문체부 제목 돋음체" panose="020B0609000101010101" pitchFamily="49" charset="-127"/>
              </a:defRPr>
            </a:lvl1pPr>
            <a:lvl2pPr marL="914400" indent="-457200">
              <a:buFont typeface="+mj-lt"/>
              <a:buAutoNum type="arabicParenR"/>
              <a:defRPr>
                <a:ea typeface="문체부 제목 돋음체" panose="020B0609000101010101" pitchFamily="49" charset="-127"/>
              </a:defRPr>
            </a:lvl2pPr>
            <a:lvl3pPr>
              <a:defRPr>
                <a:ea typeface="문체부 제목 돋음체" panose="020B0609000101010101" pitchFamily="49" charset="-127"/>
              </a:defRPr>
            </a:lvl3pPr>
            <a:lvl4pPr>
              <a:defRPr>
                <a:ea typeface="문체부 제목 돋음체" panose="020B0609000101010101" pitchFamily="49" charset="-127"/>
              </a:defRPr>
            </a:lvl4pPr>
            <a:lvl5pPr>
              <a:defRPr>
                <a:ea typeface="문체부 제목 돋음체" panose="020B0609000101010101" pitchFamily="49" charset="-127"/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ko-KR" altLang="en-US" dirty="0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5B8BD53-C0C8-5890-8925-E0B0B9D768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AAA36-4C60-437F-86A5-27BE800E394D}" type="datetimeFigureOut">
              <a:rPr lang="ko-KR" altLang="en-US" smtClean="0"/>
              <a:t>2022-10-13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DC87F59-362B-8ADF-56E3-63082F1C84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B079D46-C07F-E16E-F5D1-D0AECAD8F3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EDF17-67BA-4B16-9C68-0331FECBFAF3}" type="slidenum">
              <a:rPr lang="ko-KR" altLang="en-US" smtClean="0"/>
              <a:t>‹#›</a:t>
            </a:fld>
            <a:endParaRPr lang="ko-KR" altLang="en-US"/>
          </a:p>
        </p:txBody>
      </p:sp>
      <p:grpSp>
        <p:nvGrpSpPr>
          <p:cNvPr id="8" name="그룹 1001">
            <a:extLst>
              <a:ext uri="{FF2B5EF4-FFF2-40B4-BE49-F238E27FC236}">
                <a16:creationId xmlns:a16="http://schemas.microsoft.com/office/drawing/2014/main" id="{37FBB281-1C01-60B8-7AEC-B9F436ED8286}"/>
              </a:ext>
            </a:extLst>
          </p:cNvPr>
          <p:cNvGrpSpPr/>
          <p:nvPr/>
        </p:nvGrpSpPr>
        <p:grpSpPr>
          <a:xfrm>
            <a:off x="1018186" y="1760581"/>
            <a:ext cx="2472159" cy="288138"/>
            <a:chOff x="1652976" y="2959066"/>
            <a:chExt cx="3826087" cy="313458"/>
          </a:xfrm>
        </p:grpSpPr>
        <p:pic>
          <p:nvPicPr>
            <p:cNvPr id="9" name="Object 3">
              <a:extLst>
                <a:ext uri="{FF2B5EF4-FFF2-40B4-BE49-F238E27FC236}">
                  <a16:creationId xmlns:a16="http://schemas.microsoft.com/office/drawing/2014/main" id="{D03C1E08-92C4-30CA-D23E-0299701D05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52976" y="2959066"/>
              <a:ext cx="3826087" cy="313458"/>
            </a:xfrm>
            <a:prstGeom prst="rect">
              <a:avLst/>
            </a:prstGeom>
          </p:spPr>
        </p:pic>
      </p:grpSp>
      <p:grpSp>
        <p:nvGrpSpPr>
          <p:cNvPr id="11" name="그룹 1002">
            <a:extLst>
              <a:ext uri="{FF2B5EF4-FFF2-40B4-BE49-F238E27FC236}">
                <a16:creationId xmlns:a16="http://schemas.microsoft.com/office/drawing/2014/main" id="{908F0742-E924-8E45-1207-C22A99BAF753}"/>
              </a:ext>
            </a:extLst>
          </p:cNvPr>
          <p:cNvGrpSpPr/>
          <p:nvPr/>
        </p:nvGrpSpPr>
        <p:grpSpPr>
          <a:xfrm>
            <a:off x="4214368" y="365125"/>
            <a:ext cx="45719" cy="5811838"/>
            <a:chOff x="6255458" y="507580"/>
            <a:chExt cx="43148" cy="9271840"/>
          </a:xfrm>
        </p:grpSpPr>
        <p:pic>
          <p:nvPicPr>
            <p:cNvPr id="12" name="Object 6">
              <a:extLst>
                <a:ext uri="{FF2B5EF4-FFF2-40B4-BE49-F238E27FC236}">
                  <a16:creationId xmlns:a16="http://schemas.microsoft.com/office/drawing/2014/main" id="{57832E76-90CC-ECD8-9944-AA8FE242AC1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1641112" y="5121926"/>
              <a:ext cx="9271840" cy="431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857723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18DAE4-F7CB-85FE-C887-2E241B551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098" y="605280"/>
            <a:ext cx="3198811" cy="106997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906377A-51E8-6BA0-D4CA-18B4608590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13822" y="1908239"/>
            <a:ext cx="7349502" cy="4428241"/>
          </a:xfrm>
        </p:spPr>
        <p:txBody>
          <a:bodyPr>
            <a:normAutofit/>
          </a:bodyPr>
          <a:lstStyle>
            <a:lvl1pPr marL="457200" indent="-457200">
              <a:buFont typeface="Trebuchet MS" panose="020B0603020202020204" pitchFamily="34" charset="0"/>
              <a:buChar char="−"/>
              <a:defRPr sz="2800">
                <a:ea typeface="문체부 제목 돋음체" panose="020B0609000101010101" pitchFamily="49" charset="-127"/>
              </a:defRPr>
            </a:lvl1pPr>
            <a:lvl2pPr marL="914400" indent="-457200">
              <a:buFont typeface="Trebuchet MS" panose="020B0603020202020204" pitchFamily="34" charset="0"/>
              <a:buChar char="−"/>
              <a:defRPr sz="2400">
                <a:ea typeface="문체부 제목 돋음체" panose="020B0609000101010101" pitchFamily="49" charset="-127"/>
              </a:defRPr>
            </a:lvl2pPr>
            <a:lvl3pPr marL="1257300" indent="-342900">
              <a:buFont typeface="Trebuchet MS" panose="020B0603020202020204" pitchFamily="34" charset="0"/>
              <a:buChar char="−"/>
              <a:defRPr sz="2000">
                <a:ea typeface="문체부 제목 돋음체" panose="020B0609000101010101" pitchFamily="49" charset="-127"/>
              </a:defRPr>
            </a:lvl3pPr>
            <a:lvl4pPr marL="1714500" indent="-342900">
              <a:buFont typeface="Trebuchet MS" panose="020B0603020202020204" pitchFamily="34" charset="0"/>
              <a:buChar char="−"/>
              <a:defRPr sz="1800">
                <a:ea typeface="문체부 제목 돋음체" panose="020B0609000101010101" pitchFamily="49" charset="-127"/>
              </a:defRPr>
            </a:lvl4pPr>
            <a:lvl5pPr marL="2171700" indent="-342900">
              <a:buFont typeface="Trebuchet MS" panose="020B0603020202020204" pitchFamily="34" charset="0"/>
              <a:buChar char="−"/>
              <a:defRPr sz="1800">
                <a:ea typeface="문체부 제목 돋음체" panose="020B0609000101010101" pitchFamily="49" charset="-127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4D7E975-0A9A-23DA-FE27-09567F9BD28B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513462" y="1956121"/>
            <a:ext cx="3195635" cy="4155311"/>
          </a:xfrm>
        </p:spPr>
        <p:txBody>
          <a:bodyPr>
            <a:normAutofit/>
          </a:bodyPr>
          <a:lstStyle>
            <a:lvl1pPr marL="457200" indent="-457200" algn="l">
              <a:buAutoNum type="arabicPeriod"/>
              <a:defRPr sz="2000">
                <a:ea typeface="문체부 제목 돋음체" panose="020B0609000101010101" pitchFamily="49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dirty="0"/>
              <a:t>첫번째</a:t>
            </a:r>
            <a:endParaRPr lang="en-US" altLang="ko-KR" dirty="0"/>
          </a:p>
          <a:p>
            <a:pPr lvl="0"/>
            <a:r>
              <a:rPr lang="ko-KR" altLang="en-US" dirty="0"/>
              <a:t>두번째</a:t>
            </a:r>
            <a:endParaRPr lang="en-US" altLang="ko-KR" dirty="0"/>
          </a:p>
          <a:p>
            <a:pPr lvl="0"/>
            <a:r>
              <a:rPr lang="ko-KR" altLang="en-US" dirty="0"/>
              <a:t>세번째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0F13E78-B0EC-3FA0-7F25-C8931B038B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AAA36-4C60-437F-86A5-27BE800E394D}" type="datetimeFigureOut">
              <a:rPr lang="ko-KR" altLang="en-US" smtClean="0"/>
              <a:t>2022-10-13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F1D6B4D-32B2-756A-58C8-5C7A202965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929C2DC-7BB2-B384-A248-AF18B20FA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EDF17-67BA-4B16-9C68-0331FECBFAF3}" type="slidenum">
              <a:rPr lang="ko-KR" altLang="en-US" smtClean="0"/>
              <a:t>‹#›</a:t>
            </a:fld>
            <a:endParaRPr lang="ko-KR" altLang="en-US"/>
          </a:p>
        </p:txBody>
      </p:sp>
      <p:grpSp>
        <p:nvGrpSpPr>
          <p:cNvPr id="8" name="그룹 1001">
            <a:extLst>
              <a:ext uri="{FF2B5EF4-FFF2-40B4-BE49-F238E27FC236}">
                <a16:creationId xmlns:a16="http://schemas.microsoft.com/office/drawing/2014/main" id="{94EFC361-E96A-5C22-00C5-364F31872E0E}"/>
              </a:ext>
            </a:extLst>
          </p:cNvPr>
          <p:cNvGrpSpPr/>
          <p:nvPr/>
        </p:nvGrpSpPr>
        <p:grpSpPr>
          <a:xfrm>
            <a:off x="510286" y="1536791"/>
            <a:ext cx="3198811" cy="245530"/>
            <a:chOff x="290020" y="1802637"/>
            <a:chExt cx="17587306" cy="313458"/>
          </a:xfrm>
        </p:grpSpPr>
        <p:pic>
          <p:nvPicPr>
            <p:cNvPr id="9" name="Object 4">
              <a:extLst>
                <a:ext uri="{FF2B5EF4-FFF2-40B4-BE49-F238E27FC236}">
                  <a16:creationId xmlns:a16="http://schemas.microsoft.com/office/drawing/2014/main" id="{6C18880E-80B1-7FE0-4059-B8C6ADCEE2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0020" y="1802637"/>
              <a:ext cx="17587306" cy="313458"/>
            </a:xfrm>
            <a:prstGeom prst="rect">
              <a:avLst/>
            </a:prstGeom>
          </p:spPr>
        </p:pic>
      </p:grpSp>
      <p:grpSp>
        <p:nvGrpSpPr>
          <p:cNvPr id="10" name="그룹 1002">
            <a:extLst>
              <a:ext uri="{FF2B5EF4-FFF2-40B4-BE49-F238E27FC236}">
                <a16:creationId xmlns:a16="http://schemas.microsoft.com/office/drawing/2014/main" id="{69E7994A-20B4-C602-08DB-0B8195F37099}"/>
              </a:ext>
            </a:extLst>
          </p:cNvPr>
          <p:cNvGrpSpPr/>
          <p:nvPr/>
        </p:nvGrpSpPr>
        <p:grpSpPr>
          <a:xfrm>
            <a:off x="4038600" y="544512"/>
            <a:ext cx="45719" cy="5811838"/>
            <a:chOff x="6255458" y="507580"/>
            <a:chExt cx="43148" cy="9271840"/>
          </a:xfrm>
        </p:grpSpPr>
        <p:pic>
          <p:nvPicPr>
            <p:cNvPr id="11" name="Object 6">
              <a:extLst>
                <a:ext uri="{FF2B5EF4-FFF2-40B4-BE49-F238E27FC236}">
                  <a16:creationId xmlns:a16="http://schemas.microsoft.com/office/drawing/2014/main" id="{C0F30736-982D-B09B-0969-8D748749E54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1641112" y="5121926"/>
              <a:ext cx="9271840" cy="43148"/>
            </a:xfrm>
            <a:prstGeom prst="rect">
              <a:avLst/>
            </a:prstGeom>
          </p:spPr>
        </p:pic>
      </p:grpSp>
      <p:grpSp>
        <p:nvGrpSpPr>
          <p:cNvPr id="12" name="그룹 1002">
            <a:extLst>
              <a:ext uri="{FF2B5EF4-FFF2-40B4-BE49-F238E27FC236}">
                <a16:creationId xmlns:a16="http://schemas.microsoft.com/office/drawing/2014/main" id="{FB88B68E-13E7-5C9A-9F00-DA0AF11171CD}"/>
              </a:ext>
            </a:extLst>
          </p:cNvPr>
          <p:cNvGrpSpPr/>
          <p:nvPr/>
        </p:nvGrpSpPr>
        <p:grpSpPr>
          <a:xfrm>
            <a:off x="4413823" y="521520"/>
            <a:ext cx="7349502" cy="205294"/>
            <a:chOff x="5358343" y="639654"/>
            <a:chExt cx="12520386" cy="313458"/>
          </a:xfrm>
        </p:grpSpPr>
        <p:pic>
          <p:nvPicPr>
            <p:cNvPr id="13" name="Object 7">
              <a:extLst>
                <a:ext uri="{FF2B5EF4-FFF2-40B4-BE49-F238E27FC236}">
                  <a16:creationId xmlns:a16="http://schemas.microsoft.com/office/drawing/2014/main" id="{D6334377-F2DD-B4CA-A1C9-80185E2A451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4" name="그룹 1002">
            <a:extLst>
              <a:ext uri="{FF2B5EF4-FFF2-40B4-BE49-F238E27FC236}">
                <a16:creationId xmlns:a16="http://schemas.microsoft.com/office/drawing/2014/main" id="{D28B84E2-9EBF-C60E-9F52-ADDFC5556DA5}"/>
              </a:ext>
            </a:extLst>
          </p:cNvPr>
          <p:cNvGrpSpPr/>
          <p:nvPr/>
        </p:nvGrpSpPr>
        <p:grpSpPr>
          <a:xfrm>
            <a:off x="4413823" y="1573953"/>
            <a:ext cx="7349502" cy="205294"/>
            <a:chOff x="5358343" y="639654"/>
            <a:chExt cx="12520386" cy="313458"/>
          </a:xfrm>
        </p:grpSpPr>
        <p:pic>
          <p:nvPicPr>
            <p:cNvPr id="15" name="Object 7">
              <a:extLst>
                <a:ext uri="{FF2B5EF4-FFF2-40B4-BE49-F238E27FC236}">
                  <a16:creationId xmlns:a16="http://schemas.microsoft.com/office/drawing/2014/main" id="{86AE9E8C-8D1B-A685-107B-B1D6796A77D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lum bright="70000" contrast="-70000"/>
            </a:blip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sp>
        <p:nvSpPr>
          <p:cNvPr id="24" name="텍스트 개체 틀 23">
            <a:extLst>
              <a:ext uri="{FF2B5EF4-FFF2-40B4-BE49-F238E27FC236}">
                <a16:creationId xmlns:a16="http://schemas.microsoft.com/office/drawing/2014/main" id="{337288FF-A2AA-64C1-A2BB-D170AA27DA8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13822" y="629294"/>
            <a:ext cx="7349501" cy="1053897"/>
          </a:xfrm>
        </p:spPr>
        <p:txBody>
          <a:bodyPr anchor="ctr" anchorCtr="0">
            <a:noAutofit/>
          </a:bodyPr>
          <a:lstStyle>
            <a:lvl1pPr marL="0" indent="0">
              <a:buNone/>
              <a:defRPr sz="3600">
                <a:ea typeface="문체부 제목 돋음체" panose="020B0609000101010101" pitchFamily="49" charset="-127"/>
              </a:defRPr>
            </a:lvl1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27432183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7E01CB-E90A-06C0-5ED8-F128D68D9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ea typeface="문체부 제목 돋음체" panose="020B0609000101010101" pitchFamily="49" charset="-127"/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82ADF52-1644-27FC-5F09-5AEBE3B6C3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B8470C-0920-C0DE-CC0A-78F496F604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AAA36-4C60-437F-86A5-27BE800E394D}" type="datetimeFigureOut">
              <a:rPr lang="ko-KR" altLang="en-US" smtClean="0"/>
              <a:t>2022-10-13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0B23AA5-42F8-C898-13B7-FEDBA7F3C9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9FD59EA-B7F8-A80A-F59C-C69FD1B005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EDF17-67BA-4B16-9C68-0331FECBFAF3}" type="slidenum">
              <a:rPr lang="ko-KR" altLang="en-US" smtClean="0"/>
              <a:t>‹#›</a:t>
            </a:fld>
            <a:endParaRPr lang="ko-KR" altLang="en-US"/>
          </a:p>
        </p:txBody>
      </p:sp>
      <p:grpSp>
        <p:nvGrpSpPr>
          <p:cNvPr id="8" name="그룹 1001">
            <a:extLst>
              <a:ext uri="{FF2B5EF4-FFF2-40B4-BE49-F238E27FC236}">
                <a16:creationId xmlns:a16="http://schemas.microsoft.com/office/drawing/2014/main" id="{087CC650-E6FF-E4A7-10B4-1171E652BA9B}"/>
              </a:ext>
            </a:extLst>
          </p:cNvPr>
          <p:cNvGrpSpPr/>
          <p:nvPr/>
        </p:nvGrpSpPr>
        <p:grpSpPr>
          <a:xfrm>
            <a:off x="838200" y="1418895"/>
            <a:ext cx="10515600" cy="211358"/>
            <a:chOff x="290020" y="1802637"/>
            <a:chExt cx="17587306" cy="313458"/>
          </a:xfrm>
        </p:grpSpPr>
        <p:pic>
          <p:nvPicPr>
            <p:cNvPr id="9" name="Object 4">
              <a:extLst>
                <a:ext uri="{FF2B5EF4-FFF2-40B4-BE49-F238E27FC236}">
                  <a16:creationId xmlns:a16="http://schemas.microsoft.com/office/drawing/2014/main" id="{7A42EA24-1076-280E-7988-91181102F0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0020" y="1802637"/>
              <a:ext cx="17587306" cy="31345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349960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3630E7-A4A4-10AE-D882-0212FADF60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ln w="38100">
            <a:noFill/>
          </a:ln>
        </p:spPr>
        <p:txBody>
          <a:bodyPr anchor="ctr"/>
          <a:lstStyle>
            <a:lvl1pPr algn="ctr">
              <a:defRPr sz="6000">
                <a:solidFill>
                  <a:srgbClr val="4262FF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909DEE7-48A2-6B49-20AB-6BAB0A0BA4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tx1">
                    <a:tint val="75000"/>
                  </a:schemeClr>
                </a:solidFill>
                <a:ea typeface="문체부 제목 돋음체" panose="020B0609000101010101" pitchFamily="49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7080421-4809-CA51-5DA4-32FF263A8A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AAA36-4C60-437F-86A5-27BE800E394D}" type="datetimeFigureOut">
              <a:rPr lang="ko-KR" altLang="en-US" smtClean="0"/>
              <a:t>2022-10-13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DE80CEA-403C-6B97-BD31-C63C5BD3E1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40F5EAC-B07E-0445-486E-8CA6FB4B7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EDF17-67BA-4B16-9C68-0331FECBFAF3}" type="slidenum">
              <a:rPr lang="ko-KR" altLang="en-US" smtClean="0"/>
              <a:t>‹#›</a:t>
            </a:fld>
            <a:endParaRPr lang="ko-KR" altLang="en-US"/>
          </a:p>
        </p:txBody>
      </p:sp>
      <p:grpSp>
        <p:nvGrpSpPr>
          <p:cNvPr id="7" name="그룹 1001">
            <a:extLst>
              <a:ext uri="{FF2B5EF4-FFF2-40B4-BE49-F238E27FC236}">
                <a16:creationId xmlns:a16="http://schemas.microsoft.com/office/drawing/2014/main" id="{CA3DA974-E746-AB46-1F3A-F25AE16D7535}"/>
              </a:ext>
            </a:extLst>
          </p:cNvPr>
          <p:cNvGrpSpPr/>
          <p:nvPr/>
        </p:nvGrpSpPr>
        <p:grpSpPr>
          <a:xfrm>
            <a:off x="2925762" y="1568792"/>
            <a:ext cx="6340475" cy="281891"/>
            <a:chOff x="290020" y="1802637"/>
            <a:chExt cx="17587306" cy="313458"/>
          </a:xfrm>
        </p:grpSpPr>
        <p:pic>
          <p:nvPicPr>
            <p:cNvPr id="8" name="Object 4">
              <a:extLst>
                <a:ext uri="{FF2B5EF4-FFF2-40B4-BE49-F238E27FC236}">
                  <a16:creationId xmlns:a16="http://schemas.microsoft.com/office/drawing/2014/main" id="{93C08E42-DCC0-5C9A-3B5F-B45381D8F5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0020" y="1802637"/>
              <a:ext cx="17587306" cy="313458"/>
            </a:xfrm>
            <a:prstGeom prst="rect">
              <a:avLst/>
            </a:prstGeom>
          </p:spPr>
        </p:pic>
      </p:grpSp>
      <p:grpSp>
        <p:nvGrpSpPr>
          <p:cNvPr id="11" name="그룹 1001">
            <a:extLst>
              <a:ext uri="{FF2B5EF4-FFF2-40B4-BE49-F238E27FC236}">
                <a16:creationId xmlns:a16="http://schemas.microsoft.com/office/drawing/2014/main" id="{A70279DA-970F-F942-7742-7F251BC139A2}"/>
              </a:ext>
            </a:extLst>
          </p:cNvPr>
          <p:cNvGrpSpPr/>
          <p:nvPr/>
        </p:nvGrpSpPr>
        <p:grpSpPr>
          <a:xfrm>
            <a:off x="2925762" y="4435024"/>
            <a:ext cx="6340475" cy="281891"/>
            <a:chOff x="290020" y="1802637"/>
            <a:chExt cx="17587306" cy="313458"/>
          </a:xfrm>
        </p:grpSpPr>
        <p:pic>
          <p:nvPicPr>
            <p:cNvPr id="12" name="Object 4">
              <a:extLst>
                <a:ext uri="{FF2B5EF4-FFF2-40B4-BE49-F238E27FC236}">
                  <a16:creationId xmlns:a16="http://schemas.microsoft.com/office/drawing/2014/main" id="{2CCB2BA3-4340-9592-790E-76032376CA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0020" y="1802637"/>
              <a:ext cx="17587306" cy="31345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255321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F8295C-FF00-E55E-C2C7-E3F480F6E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ea typeface="문체부 제목 돋음체" panose="020B0609000101010101" pitchFamily="49" charset="-127"/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37E22F2-8B3F-3ADF-DB97-B311172C2A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ea typeface="문체부 제목 돋음체" panose="020B0609000101010101" pitchFamily="49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9C764E7-AE6C-E3DE-6E19-0F725B6ED4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>
                <a:ea typeface="문체부 제목 돋음체" panose="020B0609000101010101" pitchFamily="49" charset="-127"/>
              </a:defRPr>
            </a:lvl1pPr>
            <a:lvl2pPr>
              <a:defRPr>
                <a:ea typeface="문체부 제목 돋음체" panose="020B0609000101010101" pitchFamily="49" charset="-127"/>
              </a:defRPr>
            </a:lvl2pPr>
            <a:lvl3pPr>
              <a:defRPr>
                <a:ea typeface="문체부 제목 돋음체" panose="020B0609000101010101" pitchFamily="49" charset="-127"/>
              </a:defRPr>
            </a:lvl3pPr>
            <a:lvl4pPr>
              <a:defRPr>
                <a:ea typeface="문체부 제목 돋음체" panose="020B0609000101010101" pitchFamily="49" charset="-127"/>
              </a:defRPr>
            </a:lvl4pPr>
            <a:lvl5pPr>
              <a:defRPr>
                <a:ea typeface="문체부 제목 돋음체" panose="020B0609000101010101" pitchFamily="49" charset="-127"/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DE3097B-D5E2-96B6-8ACF-F26DB8D80A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ea typeface="문체부 제목 돋음체" panose="020B0609000101010101" pitchFamily="49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659F65B-4B44-F4E9-E409-7D8043C532D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>
                <a:ea typeface="문체부 제목 돋음체" panose="020B0609000101010101" pitchFamily="49" charset="-127"/>
              </a:defRPr>
            </a:lvl1pPr>
            <a:lvl2pPr>
              <a:defRPr>
                <a:ea typeface="문체부 제목 돋음체" panose="020B0609000101010101" pitchFamily="49" charset="-127"/>
              </a:defRPr>
            </a:lvl2pPr>
            <a:lvl3pPr>
              <a:defRPr>
                <a:ea typeface="문체부 제목 돋음체" panose="020B0609000101010101" pitchFamily="49" charset="-127"/>
              </a:defRPr>
            </a:lvl3pPr>
            <a:lvl4pPr>
              <a:defRPr>
                <a:ea typeface="문체부 제목 돋음체" panose="020B0609000101010101" pitchFamily="49" charset="-127"/>
              </a:defRPr>
            </a:lvl4pPr>
            <a:lvl5pPr>
              <a:defRPr>
                <a:ea typeface="문체부 제목 돋음체" panose="020B0609000101010101" pitchFamily="49" charset="-127"/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ko-KR" altLang="en-US" dirty="0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B8BE88C-91E7-445A-5E4B-C665AD8871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AAA36-4C60-437F-86A5-27BE800E394D}" type="datetimeFigureOut">
              <a:rPr lang="ko-KR" altLang="en-US" smtClean="0"/>
              <a:t>2022-10-13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D2C9B7C-9115-8862-09DD-A819BD0AB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7607F90-F572-DBC1-1E9F-13D540E71C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EDF17-67BA-4B16-9C68-0331FECBFAF3}" type="slidenum">
              <a:rPr lang="ko-KR" altLang="en-US" smtClean="0"/>
              <a:t>‹#›</a:t>
            </a:fld>
            <a:endParaRPr lang="ko-KR" altLang="en-US"/>
          </a:p>
        </p:txBody>
      </p:sp>
      <p:grpSp>
        <p:nvGrpSpPr>
          <p:cNvPr id="10" name="그룹 1001">
            <a:extLst>
              <a:ext uri="{FF2B5EF4-FFF2-40B4-BE49-F238E27FC236}">
                <a16:creationId xmlns:a16="http://schemas.microsoft.com/office/drawing/2014/main" id="{A2B4257B-495C-A89B-1D4E-311901F85893}"/>
              </a:ext>
            </a:extLst>
          </p:cNvPr>
          <p:cNvGrpSpPr/>
          <p:nvPr/>
        </p:nvGrpSpPr>
        <p:grpSpPr>
          <a:xfrm>
            <a:off x="838200" y="1418895"/>
            <a:ext cx="10515600" cy="211358"/>
            <a:chOff x="290020" y="1802637"/>
            <a:chExt cx="17587306" cy="313458"/>
          </a:xfrm>
        </p:grpSpPr>
        <p:pic>
          <p:nvPicPr>
            <p:cNvPr id="11" name="Object 4">
              <a:extLst>
                <a:ext uri="{FF2B5EF4-FFF2-40B4-BE49-F238E27FC236}">
                  <a16:creationId xmlns:a16="http://schemas.microsoft.com/office/drawing/2014/main" id="{575E2E93-D93A-6C02-F391-AFB6FDB0A31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0020" y="1802637"/>
              <a:ext cx="17587306" cy="31345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806710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3AAE0E-34B6-4444-5A45-DA0D53382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8658DE0-8BAC-E56E-78EE-DD6D805FE6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AAA36-4C60-437F-86A5-27BE800E394D}" type="datetimeFigureOut">
              <a:rPr lang="ko-KR" altLang="en-US" smtClean="0"/>
              <a:t>2022-10-13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669BA68-8768-6321-96D7-4D1371D5CE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C0E61F7-CA5D-C16E-018C-563AA5E0BD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EDF17-67BA-4B16-9C68-0331FECBFAF3}" type="slidenum">
              <a:rPr lang="ko-KR" altLang="en-US" smtClean="0"/>
              <a:t>‹#›</a:t>
            </a:fld>
            <a:endParaRPr lang="ko-KR" altLang="en-US"/>
          </a:p>
        </p:txBody>
      </p:sp>
      <p:grpSp>
        <p:nvGrpSpPr>
          <p:cNvPr id="6" name="그룹 1001">
            <a:extLst>
              <a:ext uri="{FF2B5EF4-FFF2-40B4-BE49-F238E27FC236}">
                <a16:creationId xmlns:a16="http://schemas.microsoft.com/office/drawing/2014/main" id="{229CED9B-CBF3-D29F-8CD5-E404FF5F4178}"/>
              </a:ext>
            </a:extLst>
          </p:cNvPr>
          <p:cNvGrpSpPr/>
          <p:nvPr/>
        </p:nvGrpSpPr>
        <p:grpSpPr>
          <a:xfrm>
            <a:off x="838200" y="1418895"/>
            <a:ext cx="10515600" cy="211358"/>
            <a:chOff x="290020" y="1802637"/>
            <a:chExt cx="17587306" cy="313458"/>
          </a:xfrm>
        </p:grpSpPr>
        <p:pic>
          <p:nvPicPr>
            <p:cNvPr id="7" name="Object 4">
              <a:extLst>
                <a:ext uri="{FF2B5EF4-FFF2-40B4-BE49-F238E27FC236}">
                  <a16:creationId xmlns:a16="http://schemas.microsoft.com/office/drawing/2014/main" id="{8EC9F268-B890-A149-9A39-3815F4310C6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0020" y="1802637"/>
              <a:ext cx="17587306" cy="31345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070378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27DB65D-1FE7-2240-24A2-FCD68DDB15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AAA36-4C60-437F-86A5-27BE800E394D}" type="datetimeFigureOut">
              <a:rPr lang="ko-KR" altLang="en-US" smtClean="0"/>
              <a:t>2022-10-13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A624E00-71DB-A1B5-5E77-205AC60110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A78AA39-CA9F-CC74-764C-66B277F73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EDF17-67BA-4B16-9C68-0331FECBFA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2923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A59D4E3-58AF-FE04-3FE9-79B0A80755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81C00C2-C14F-F951-B758-FB90E6F465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45180F2-0DB2-10CB-C8DC-67C303B4461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6AAA36-4C60-437F-86A5-27BE800E394D}" type="datetimeFigureOut">
              <a:rPr lang="ko-KR" altLang="en-US" smtClean="0"/>
              <a:t>2022-10-13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F194D35-1E8D-5C35-8846-23DB6552EF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DE524B5-8686-48F3-D375-765FE877A8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9EDF17-67BA-4B16-9C68-0331FECBFA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63691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문체부 제목 돋음체" panose="020B0609000101010101" pitchFamily="49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13" Type="http://schemas.openxmlformats.org/officeDocument/2006/relationships/image" Target="../media/image33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svg"/><Relationship Id="rId2" Type="http://schemas.openxmlformats.org/officeDocument/2006/relationships/audio" Target="../media/audio1.wav"/><Relationship Id="rId16" Type="http://schemas.openxmlformats.org/officeDocument/2006/relationships/image" Target="../media/image36.sv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sv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5" Type="http://schemas.openxmlformats.org/officeDocument/2006/relationships/image" Target="../media/image35.png"/><Relationship Id="rId10" Type="http://schemas.openxmlformats.org/officeDocument/2006/relationships/image" Target="../media/image30.svg"/><Relationship Id="rId4" Type="http://schemas.openxmlformats.org/officeDocument/2006/relationships/image" Target="../media/image24.svg"/><Relationship Id="rId9" Type="http://schemas.openxmlformats.org/officeDocument/2006/relationships/image" Target="../media/image29.png"/><Relationship Id="rId14" Type="http://schemas.openxmlformats.org/officeDocument/2006/relationships/image" Target="../media/image34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4.png"/><Relationship Id="rId18" Type="http://schemas.openxmlformats.org/officeDocument/2006/relationships/image" Target="../media/image49.svg"/><Relationship Id="rId3" Type="http://schemas.openxmlformats.org/officeDocument/2006/relationships/image" Target="../media/image38.svg"/><Relationship Id="rId21" Type="http://schemas.openxmlformats.org/officeDocument/2006/relationships/image" Target="../media/image51.png"/><Relationship Id="rId7" Type="http://schemas.openxmlformats.org/officeDocument/2006/relationships/image" Target="../media/image30.svg"/><Relationship Id="rId12" Type="http://schemas.openxmlformats.org/officeDocument/2006/relationships/image" Target="../media/image24.svg"/><Relationship Id="rId17" Type="http://schemas.openxmlformats.org/officeDocument/2006/relationships/image" Target="../media/image48.png"/><Relationship Id="rId2" Type="http://schemas.openxmlformats.org/officeDocument/2006/relationships/image" Target="../media/image37.png"/><Relationship Id="rId16" Type="http://schemas.openxmlformats.org/officeDocument/2006/relationships/image" Target="../media/image47.svg"/><Relationship Id="rId20" Type="http://schemas.microsoft.com/office/2007/relationships/hdphoto" Target="../media/hdphoto1.wdp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png"/><Relationship Id="rId11" Type="http://schemas.openxmlformats.org/officeDocument/2006/relationships/image" Target="../media/image23.png"/><Relationship Id="rId5" Type="http://schemas.openxmlformats.org/officeDocument/2006/relationships/image" Target="../media/image40.svg"/><Relationship Id="rId15" Type="http://schemas.openxmlformats.org/officeDocument/2006/relationships/image" Target="../media/image46.png"/><Relationship Id="rId23" Type="http://schemas.openxmlformats.org/officeDocument/2006/relationships/image" Target="../media/image53.svg"/><Relationship Id="rId10" Type="http://schemas.openxmlformats.org/officeDocument/2006/relationships/image" Target="../media/image43.svg"/><Relationship Id="rId19" Type="http://schemas.openxmlformats.org/officeDocument/2006/relationships/image" Target="../media/image50.png"/><Relationship Id="rId4" Type="http://schemas.openxmlformats.org/officeDocument/2006/relationships/image" Target="../media/image39.png"/><Relationship Id="rId9" Type="http://schemas.openxmlformats.org/officeDocument/2006/relationships/image" Target="../media/image42.png"/><Relationship Id="rId14" Type="http://schemas.openxmlformats.org/officeDocument/2006/relationships/image" Target="../media/image45.svg"/><Relationship Id="rId22" Type="http://schemas.openxmlformats.org/officeDocument/2006/relationships/image" Target="../media/image5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218E9A-C66D-AEC6-7D8E-C54E4DD0DE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4948" y="976220"/>
            <a:ext cx="9234851" cy="2387600"/>
          </a:xfrm>
        </p:spPr>
        <p:txBody>
          <a:bodyPr/>
          <a:lstStyle/>
          <a:p>
            <a:pPr algn="l">
              <a:lnSpc>
                <a:spcPct val="100000"/>
              </a:lnSpc>
            </a:pPr>
            <a:r>
              <a:rPr lang="ko-KR" altLang="en-US" sz="6600" dirty="0"/>
              <a:t>딥러닝을 통한</a:t>
            </a:r>
            <a:br>
              <a:rPr lang="en-US" altLang="ko-KR" sz="6600" dirty="0"/>
            </a:br>
            <a:r>
              <a:rPr lang="ko-KR" altLang="en-US" sz="6600" dirty="0"/>
              <a:t>영상기반 응급상황</a:t>
            </a:r>
            <a:br>
              <a:rPr lang="en-US" altLang="ko-KR" sz="6600" dirty="0"/>
            </a:br>
            <a:r>
              <a:rPr lang="ko-KR" altLang="en-US" sz="6600" dirty="0"/>
              <a:t>탐지 및 대응 시스템</a:t>
            </a:r>
            <a:endParaRPr lang="en-US" altLang="ko-KR" sz="6600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C0E9F79-A4A3-0545-1F4F-B88DA00CD8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06639" y="4254519"/>
            <a:ext cx="4846321" cy="2133599"/>
          </a:xfrm>
        </p:spPr>
        <p:txBody>
          <a:bodyPr>
            <a:normAutofit/>
          </a:bodyPr>
          <a:lstStyle/>
          <a:p>
            <a:pPr algn="l"/>
            <a:r>
              <a:rPr lang="ko-KR" altLang="en-US" sz="2000" b="1" spc="600" dirty="0"/>
              <a:t>팀명 </a:t>
            </a:r>
            <a:r>
              <a:rPr lang="en-US" altLang="ko-KR" sz="2000" b="1" spc="600" dirty="0"/>
              <a:t>: BlackSwan</a:t>
            </a:r>
          </a:p>
          <a:p>
            <a:pPr algn="l"/>
            <a:r>
              <a:rPr lang="ko-KR" altLang="en-US" sz="2000" b="1" spc="600" dirty="0"/>
              <a:t>팀장</a:t>
            </a:r>
            <a:r>
              <a:rPr lang="en-US" altLang="ko-KR" sz="2000" b="1" spc="600" dirty="0"/>
              <a:t> : </a:t>
            </a:r>
            <a:r>
              <a:rPr lang="ko-KR" altLang="en-US" sz="2000" b="1" spc="600" dirty="0"/>
              <a:t>최승현</a:t>
            </a:r>
            <a:endParaRPr lang="en-US" altLang="ko-KR" sz="2000" b="1" spc="600" dirty="0"/>
          </a:p>
          <a:p>
            <a:pPr algn="l"/>
            <a:r>
              <a:rPr lang="ko-KR" altLang="en-US" sz="2000" b="1" spc="600" dirty="0"/>
              <a:t>팀원</a:t>
            </a:r>
            <a:r>
              <a:rPr lang="en-US" altLang="ko-KR" sz="2000" b="1" spc="600" dirty="0"/>
              <a:t> : </a:t>
            </a:r>
            <a:r>
              <a:rPr lang="ko-KR" altLang="en-US" sz="2000" b="1" spc="600" dirty="0"/>
              <a:t>황성민</a:t>
            </a:r>
            <a:r>
              <a:rPr lang="en-US" altLang="ko-KR" sz="2000" b="1" spc="600" dirty="0"/>
              <a:t>  </a:t>
            </a:r>
            <a:r>
              <a:rPr lang="ko-KR" altLang="en-US" sz="2000" b="1" spc="600" dirty="0"/>
              <a:t>이민우</a:t>
            </a:r>
            <a:endParaRPr lang="en-US" altLang="ko-KR" sz="2000" b="1" spc="600" dirty="0"/>
          </a:p>
          <a:p>
            <a:pPr algn="l"/>
            <a:r>
              <a:rPr lang="ko-KR" altLang="en-US" sz="2000" b="1" spc="600" dirty="0">
                <a:solidFill>
                  <a:schemeClr val="bg1"/>
                </a:solidFill>
              </a:rPr>
              <a:t>팀원</a:t>
            </a:r>
            <a:r>
              <a:rPr lang="en-US" altLang="ko-KR" sz="2000" b="1" spc="600" dirty="0"/>
              <a:t> </a:t>
            </a:r>
            <a:r>
              <a:rPr lang="en-US" altLang="ko-KR" sz="2000" b="1" spc="600" dirty="0">
                <a:solidFill>
                  <a:schemeClr val="bg1"/>
                </a:solidFill>
              </a:rPr>
              <a:t>:</a:t>
            </a:r>
            <a:r>
              <a:rPr lang="en-US" altLang="ko-KR" sz="2000" b="1" spc="600" dirty="0"/>
              <a:t> </a:t>
            </a:r>
            <a:r>
              <a:rPr lang="ko-KR" altLang="en-US" sz="2000" b="1" spc="600" dirty="0"/>
              <a:t>조찬우</a:t>
            </a:r>
            <a:r>
              <a:rPr lang="en-US" altLang="ko-KR" sz="2000" b="1" spc="600" dirty="0"/>
              <a:t>  </a:t>
            </a:r>
            <a:r>
              <a:rPr lang="ko-KR" altLang="en-US" sz="2000" b="1" spc="600" dirty="0"/>
              <a:t>정헌수</a:t>
            </a:r>
            <a:endParaRPr lang="en-US" altLang="ko-KR" sz="2000" b="1" spc="600" dirty="0"/>
          </a:p>
          <a:p>
            <a:pPr algn="l"/>
            <a:r>
              <a:rPr lang="ko-KR" altLang="en-US" sz="2000" b="1" spc="600" dirty="0"/>
              <a:t>지도교수</a:t>
            </a:r>
            <a:r>
              <a:rPr lang="en-US" altLang="ko-KR" sz="2000" b="1" spc="600" dirty="0"/>
              <a:t> : </a:t>
            </a:r>
            <a:r>
              <a:rPr lang="ko-KR" altLang="en-US" sz="2000" b="1" spc="600" dirty="0"/>
              <a:t>한승완 교수님</a:t>
            </a:r>
            <a:endParaRPr lang="en-US" altLang="ko-KR" sz="2000" b="1" spc="600" dirty="0"/>
          </a:p>
        </p:txBody>
      </p:sp>
      <p:pic>
        <p:nvPicPr>
          <p:cNvPr id="5" name="그래픽 4" descr="인공 지능 윤곽선">
            <a:extLst>
              <a:ext uri="{FF2B5EF4-FFF2-40B4-BE49-F238E27FC236}">
                <a16:creationId xmlns:a16="http://schemas.microsoft.com/office/drawing/2014/main" id="{CD745A9E-C8CB-72DC-2F82-D1E4D4A9FA1B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81247" y="1695880"/>
            <a:ext cx="2113289" cy="2113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2487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CFDF0E-7271-355E-2D17-1AB782B41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b="1" dirty="0"/>
              <a:t>03</a:t>
            </a:r>
            <a:br>
              <a:rPr lang="en-US" altLang="ko-KR" b="1" dirty="0"/>
            </a:br>
            <a:r>
              <a:rPr lang="ko-KR" altLang="en-US" sz="5400" b="1" dirty="0"/>
              <a:t>필요성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87149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AE2583-184C-B8A4-59A0-4C6EF26100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03. </a:t>
            </a:r>
            <a:r>
              <a:rPr lang="ko-KR" altLang="en-US" b="1" dirty="0"/>
              <a:t>필요성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C4ABF1F-F2E3-BA8C-4C96-D7CDF55786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64908" y="2098675"/>
            <a:ext cx="4240212" cy="3684588"/>
          </a:xfrm>
        </p:spPr>
        <p:txBody>
          <a:bodyPr anchor="ctr"/>
          <a:lstStyle/>
          <a:p>
            <a:pPr marL="0" indent="0" algn="ctr">
              <a:buNone/>
            </a:pPr>
            <a:r>
              <a:rPr lang="ko-KR" altLang="en-US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조기 발견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64B69E7-37A4-BA9F-D5F7-445ABEF545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405120" y="2098675"/>
            <a:ext cx="6122988" cy="3684588"/>
          </a:xfrm>
        </p:spPr>
        <p:txBody>
          <a:bodyPr anchor="ctr">
            <a:normAutofit/>
          </a:bodyPr>
          <a:lstStyle/>
          <a:p>
            <a:pPr>
              <a:buFontTx/>
              <a:buChar char="-"/>
            </a:pPr>
            <a:endParaRPr lang="en-US" altLang="ko-KR" sz="2400"/>
          </a:p>
          <a:p>
            <a:pPr>
              <a:buFontTx/>
              <a:buChar char="-"/>
            </a:pPr>
            <a:r>
              <a:rPr lang="ko-KR" altLang="en-US" sz="2400"/>
              <a:t>딥러닝모델의 높은 정확도로 신속한 실시간 응급상황 </a:t>
            </a:r>
            <a:r>
              <a:rPr lang="ko-KR" altLang="en-US" sz="2400" dirty="0"/>
              <a:t>탐지</a:t>
            </a:r>
            <a:endParaRPr lang="en-US" altLang="ko-KR" sz="2400" dirty="0"/>
          </a:p>
        </p:txBody>
      </p:sp>
      <p:pic>
        <p:nvPicPr>
          <p:cNvPr id="10" name="그래픽 9" descr="알람 시계 단색으로 채워진">
            <a:extLst>
              <a:ext uri="{FF2B5EF4-FFF2-40B4-BE49-F238E27FC236}">
                <a16:creationId xmlns:a16="http://schemas.microsoft.com/office/drawing/2014/main" id="{C5B943CF-B275-4155-7175-1C7C7A85B51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00480" y="348376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0470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AE2583-184C-B8A4-59A0-4C6EF26100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03. </a:t>
            </a:r>
            <a:r>
              <a:rPr lang="ko-KR" altLang="en-US" b="1" dirty="0"/>
              <a:t>필요성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C4ABF1F-F2E3-BA8C-4C96-D7CDF55786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64908" y="2098675"/>
            <a:ext cx="4240212" cy="3684588"/>
          </a:xfrm>
        </p:spPr>
        <p:txBody>
          <a:bodyPr anchor="ctr"/>
          <a:lstStyle/>
          <a:p>
            <a:pPr marL="0" indent="0" algn="ctr">
              <a:buNone/>
            </a:pPr>
            <a:r>
              <a:rPr lang="ko-KR" altLang="en-US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신속 대처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64B69E7-37A4-BA9F-D5F7-445ABEF545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405120" y="2098675"/>
            <a:ext cx="6122988" cy="3684588"/>
          </a:xfrm>
        </p:spPr>
        <p:txBody>
          <a:bodyPr anchor="ctr">
            <a:normAutofit/>
          </a:bodyPr>
          <a:lstStyle/>
          <a:p>
            <a:pPr>
              <a:buFont typeface="Trebuchet MS" panose="020B0603020202020204" pitchFamily="34" charset="0"/>
              <a:buChar char="−"/>
            </a:pPr>
            <a:r>
              <a:rPr lang="ko-KR" altLang="en-US" sz="2400" dirty="0"/>
              <a:t>응급 의료센터에 통지를 통한 신속한</a:t>
            </a:r>
            <a:endParaRPr lang="en-US" altLang="ko-KR" sz="2400" dirty="0"/>
          </a:p>
          <a:p>
            <a:pPr marL="0" indent="0">
              <a:buNone/>
            </a:pPr>
            <a:r>
              <a:rPr lang="en-US" altLang="ko-KR" sz="2400" dirty="0"/>
              <a:t> </a:t>
            </a:r>
            <a:r>
              <a:rPr lang="ko-KR" altLang="en-US" sz="2400" dirty="0"/>
              <a:t> 응급 의료 지원</a:t>
            </a:r>
            <a:endParaRPr lang="en-US" altLang="ko-KR" sz="2400" dirty="0"/>
          </a:p>
        </p:txBody>
      </p:sp>
      <p:pic>
        <p:nvPicPr>
          <p:cNvPr id="10" name="그래픽 9" descr="알람 시계 단색으로 채워진">
            <a:extLst>
              <a:ext uri="{FF2B5EF4-FFF2-40B4-BE49-F238E27FC236}">
                <a16:creationId xmlns:a16="http://schemas.microsoft.com/office/drawing/2014/main" id="{C5B943CF-B275-4155-7175-1C7C7A85B51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00480" y="348376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8686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CFDF0E-7271-355E-2D17-1AB782B41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b="1" dirty="0"/>
              <a:t>04</a:t>
            </a:r>
            <a:br>
              <a:rPr lang="en-US" altLang="ko-KR" b="1" dirty="0"/>
            </a:br>
            <a:r>
              <a:rPr lang="ko-KR" altLang="en-US" sz="5400" b="1" dirty="0"/>
              <a:t>개발 내용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5274719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7F0590-E465-ED99-8B0B-EB157226B8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098" y="595120"/>
            <a:ext cx="3198811" cy="1069975"/>
          </a:xfrm>
        </p:spPr>
        <p:txBody>
          <a:bodyPr>
            <a:normAutofit/>
          </a:bodyPr>
          <a:lstStyle/>
          <a:p>
            <a:r>
              <a:rPr lang="en-US" altLang="ko-KR" b="1" dirty="0"/>
              <a:t>04. </a:t>
            </a:r>
            <a:r>
              <a:rPr lang="ko-KR" altLang="en-US" b="1" dirty="0"/>
              <a:t>개발 내용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D0E290F-1DDE-7105-97C5-E7C666F43C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딥러닝을 이용하여 영상기반 실시간 실신자를 탐지하고 </a:t>
            </a:r>
            <a:r>
              <a:rPr lang="en-US" altLang="ko-KR" dirty="0"/>
              <a:t>open </a:t>
            </a:r>
            <a:r>
              <a:rPr lang="en-US" altLang="ko-KR" dirty="0" err="1"/>
              <a:t>api</a:t>
            </a:r>
            <a:r>
              <a:rPr lang="ko-KR" altLang="en-US" dirty="0" err="1"/>
              <a:t>를</a:t>
            </a:r>
            <a:r>
              <a:rPr lang="ko-KR" altLang="en-US" dirty="0"/>
              <a:t> 통해 사고 발생 통지 및 응급 의료 지원 시스템개발 </a:t>
            </a:r>
            <a:endParaRPr lang="en-US" altLang="ko-KR" dirty="0"/>
          </a:p>
          <a:p>
            <a:endParaRPr lang="en-US" altLang="ko-KR" dirty="0"/>
          </a:p>
          <a:p>
            <a:pPr lvl="1"/>
            <a:r>
              <a:rPr lang="ko-KR" altLang="en-US" dirty="0"/>
              <a:t>이미지 딥러닝을 활용하여 실신자를</a:t>
            </a:r>
            <a:r>
              <a:rPr lang="en-US" altLang="ko-KR" dirty="0"/>
              <a:t> </a:t>
            </a:r>
            <a:r>
              <a:rPr lang="ko-KR" altLang="en-US" dirty="0"/>
              <a:t>높은 정확성으로 실시간 판별</a:t>
            </a:r>
          </a:p>
          <a:p>
            <a:pPr lvl="1"/>
            <a:r>
              <a:rPr lang="ko-KR" altLang="en-US" dirty="0"/>
              <a:t>응급 상황 발생 시 스피커를 이용하여</a:t>
            </a:r>
            <a:br>
              <a:rPr lang="en-US" altLang="ko-KR" dirty="0"/>
            </a:br>
            <a:r>
              <a:rPr lang="ko-KR" altLang="en-US" dirty="0"/>
              <a:t>주변에 알림</a:t>
            </a:r>
            <a:endParaRPr lang="en-US" altLang="ko-KR" dirty="0"/>
          </a:p>
          <a:p>
            <a:pPr lvl="1"/>
            <a:r>
              <a:rPr lang="ko-KR" altLang="en-US" dirty="0"/>
              <a:t>신속한 응급 의료 지원</a:t>
            </a:r>
            <a:endParaRPr lang="en-US" altLang="ko-KR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03E9ED5-F9D6-D510-CCE0-6D7EC222906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ko-KR" altLang="en-US" b="1" dirty="0">
                <a:solidFill>
                  <a:srgbClr val="3F5FFF"/>
                </a:solidFill>
              </a:rPr>
              <a:t>목표</a:t>
            </a:r>
            <a:endParaRPr lang="en-US" altLang="ko-KR" b="1" dirty="0">
              <a:solidFill>
                <a:srgbClr val="3F5FFF"/>
              </a:solidFill>
            </a:endParaRPr>
          </a:p>
          <a:p>
            <a:r>
              <a:rPr lang="ko-KR" altLang="en-US" b="1" dirty="0"/>
              <a:t>개발 내용</a:t>
            </a:r>
            <a:endParaRPr lang="en-US" altLang="ko-KR" b="1" dirty="0"/>
          </a:p>
          <a:p>
            <a:r>
              <a:rPr lang="ko-KR" altLang="en-US" b="1" dirty="0" err="1"/>
              <a:t>차별점</a:t>
            </a:r>
            <a:endParaRPr lang="en-US" altLang="ko-KR" b="1" dirty="0"/>
          </a:p>
          <a:p>
            <a:r>
              <a:rPr lang="ko-KR" altLang="en-US" b="1" dirty="0"/>
              <a:t>시나리오</a:t>
            </a:r>
            <a:endParaRPr lang="en-US" altLang="ko-KR" b="1" dirty="0"/>
          </a:p>
          <a:p>
            <a:r>
              <a:rPr lang="ko-KR" altLang="en-US" b="1" dirty="0"/>
              <a:t>구성도</a:t>
            </a:r>
            <a:endParaRPr lang="en-US" altLang="ko-KR" b="1" dirty="0"/>
          </a:p>
          <a:p>
            <a:r>
              <a:rPr lang="ko-KR" altLang="en-US" b="1" dirty="0"/>
              <a:t>세부기능</a:t>
            </a:r>
            <a:endParaRPr lang="en-US" altLang="ko-KR" b="1" dirty="0"/>
          </a:p>
          <a:p>
            <a:r>
              <a:rPr lang="ko-KR" altLang="en-US" b="1" dirty="0"/>
              <a:t>추진 일정</a:t>
            </a:r>
            <a:endParaRPr lang="en-US" altLang="ko-KR" b="1" dirty="0"/>
          </a:p>
          <a:p>
            <a:endParaRPr lang="en-US" altLang="ko-KR" b="1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FB17272-D482-6821-5F62-92795D1F51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b="1" dirty="0"/>
              <a:t>목표</a:t>
            </a:r>
          </a:p>
        </p:txBody>
      </p:sp>
    </p:spTree>
    <p:extLst>
      <p:ext uri="{BB962C8B-B14F-4D97-AF65-F5344CB8AC3E}">
        <p14:creationId xmlns:p14="http://schemas.microsoft.com/office/powerpoint/2010/main" val="7277552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7F0590-E465-ED99-8B0B-EB157226B8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098" y="595120"/>
            <a:ext cx="3198811" cy="1069975"/>
          </a:xfrm>
        </p:spPr>
        <p:txBody>
          <a:bodyPr>
            <a:normAutofit/>
          </a:bodyPr>
          <a:lstStyle/>
          <a:p>
            <a:r>
              <a:rPr lang="en-US" altLang="ko-KR" b="1" dirty="0"/>
              <a:t>04. </a:t>
            </a:r>
            <a:r>
              <a:rPr lang="ko-KR" altLang="en-US" b="1" dirty="0"/>
              <a:t>프로젝트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D0E290F-1DDE-7105-97C5-E7C666F43C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ko-KR" altLang="en-US" sz="2400"/>
              <a:t>스켈레톤 </a:t>
            </a:r>
            <a:r>
              <a:rPr lang="ko-KR" altLang="en-US" sz="2400" dirty="0"/>
              <a:t>벡터 정보와 </a:t>
            </a:r>
            <a:r>
              <a:rPr lang="en-US" altLang="ko-KR" sz="2400" dirty="0"/>
              <a:t>CNN, RNN</a:t>
            </a:r>
            <a:r>
              <a:rPr lang="ko-KR" altLang="en-US" sz="2400" dirty="0"/>
              <a:t>을 이용한 </a:t>
            </a:r>
            <a:r>
              <a:rPr lang="ko-KR" altLang="en-US" sz="2400" dirty="0" err="1"/>
              <a:t>실신자</a:t>
            </a:r>
            <a:r>
              <a:rPr lang="ko-KR" altLang="en-US" sz="2400" dirty="0"/>
              <a:t> 탐지 모델 개발</a:t>
            </a:r>
          </a:p>
          <a:p>
            <a:pPr lvl="1"/>
            <a:r>
              <a:rPr lang="ko-KR" altLang="en-US" sz="2000" dirty="0"/>
              <a:t>사람 탐지 및 추출</a:t>
            </a:r>
            <a:r>
              <a:rPr lang="en-US" altLang="ko-KR" sz="2000" dirty="0"/>
              <a:t>(RCNN, SSD, YOLO </a:t>
            </a:r>
            <a:r>
              <a:rPr lang="ko-KR" altLang="en-US" sz="2000" dirty="0"/>
              <a:t>등</a:t>
            </a:r>
            <a:r>
              <a:rPr lang="en-US" altLang="ko-KR" sz="2000" dirty="0"/>
              <a:t>)</a:t>
            </a:r>
          </a:p>
          <a:p>
            <a:pPr lvl="1"/>
            <a:r>
              <a:rPr lang="ko-KR" altLang="en-US" sz="2000" dirty="0"/>
              <a:t>사람 객체의 스켈레톤 벡터 추출</a:t>
            </a:r>
            <a:r>
              <a:rPr lang="en-US" altLang="ko-KR" sz="2000" dirty="0"/>
              <a:t>(</a:t>
            </a:r>
            <a:r>
              <a:rPr lang="en-US" altLang="ko-KR" sz="2000" dirty="0" err="1"/>
              <a:t>PoseNet</a:t>
            </a:r>
            <a:r>
              <a:rPr lang="en-US" altLang="ko-KR" sz="2000" dirty="0"/>
              <a:t> </a:t>
            </a:r>
            <a:r>
              <a:rPr lang="ko-KR" altLang="en-US" sz="2000" dirty="0"/>
              <a:t>등</a:t>
            </a:r>
            <a:r>
              <a:rPr lang="en-US" altLang="ko-KR" sz="2000" dirty="0"/>
              <a:t>)</a:t>
            </a:r>
          </a:p>
          <a:p>
            <a:pPr lvl="1"/>
            <a:r>
              <a:rPr lang="en-US" altLang="ko-KR" sz="2000" dirty="0"/>
              <a:t>CNN, RNN</a:t>
            </a:r>
            <a:r>
              <a:rPr lang="ko-KR" altLang="en-US" sz="2000" dirty="0"/>
              <a:t>기반 </a:t>
            </a:r>
            <a:r>
              <a:rPr lang="ko-KR" altLang="en-US" sz="2000" dirty="0" err="1"/>
              <a:t>실신자</a:t>
            </a:r>
            <a:r>
              <a:rPr lang="ko-KR" altLang="en-US" sz="2000" dirty="0"/>
              <a:t> 탐지 모델 개발</a:t>
            </a:r>
            <a:endParaRPr lang="en-US" altLang="ko-KR" sz="2000" dirty="0"/>
          </a:p>
          <a:p>
            <a:pPr lvl="2"/>
            <a:r>
              <a:rPr lang="ko-KR" altLang="en-US" sz="1600" dirty="0"/>
              <a:t>딥러닝을 이용해 길거리 실신자의 행동 학습</a:t>
            </a:r>
          </a:p>
          <a:p>
            <a:pPr lvl="2"/>
            <a:r>
              <a:rPr lang="ko-KR" altLang="en-US" sz="1600" dirty="0"/>
              <a:t>영상을 분석하여 실신 발생 여부를 판단</a:t>
            </a:r>
          </a:p>
          <a:p>
            <a:r>
              <a:rPr lang="en-US" altLang="ko-KR" sz="2400" dirty="0"/>
              <a:t>CCTV</a:t>
            </a:r>
            <a:r>
              <a:rPr lang="ko-KR" altLang="en-US" sz="2400" dirty="0"/>
              <a:t> 스피커를 통해 응급 상황을 알리는 음성을</a:t>
            </a:r>
            <a:endParaRPr lang="en-US" altLang="ko-KR" sz="2400" dirty="0"/>
          </a:p>
          <a:p>
            <a:pPr marL="0" indent="0">
              <a:buNone/>
            </a:pPr>
            <a:r>
              <a:rPr lang="ko-KR" altLang="en-US" sz="2400" dirty="0"/>
              <a:t>    출력하여 주변에 알림</a:t>
            </a:r>
            <a:endParaRPr lang="en-US" altLang="ko-KR" sz="2400" spc="-150" dirty="0"/>
          </a:p>
          <a:p>
            <a:r>
              <a:rPr lang="ko-KR" altLang="en-US" sz="2400" spc="-150" dirty="0"/>
              <a:t>실신 상황 감지 시 응급상황실에 현 상황을 카카오톡을 통해</a:t>
            </a:r>
            <a:r>
              <a:rPr lang="ko-KR" altLang="en-US" sz="2400" dirty="0"/>
              <a:t> 전송하여 위험 상황임을 알리고 신속하게 대응함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03E9ED5-F9D6-D510-CCE0-6D7EC222906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ko-KR" altLang="en-US" b="1" dirty="0"/>
              <a:t>목표</a:t>
            </a:r>
            <a:endParaRPr lang="en-US" altLang="ko-KR" b="1" dirty="0"/>
          </a:p>
          <a:p>
            <a:r>
              <a:rPr lang="ko-KR" altLang="en-US" b="1">
                <a:solidFill>
                  <a:srgbClr val="3F5FFF"/>
                </a:solidFill>
              </a:rPr>
              <a:t>개발 내용</a:t>
            </a:r>
            <a:endParaRPr lang="en-US" altLang="ko-KR" b="1" dirty="0"/>
          </a:p>
          <a:p>
            <a:r>
              <a:rPr lang="ko-KR" altLang="en-US" b="1"/>
              <a:t>차별점</a:t>
            </a:r>
            <a:endParaRPr lang="en-US" altLang="ko-KR" b="1"/>
          </a:p>
          <a:p>
            <a:r>
              <a:rPr lang="ko-KR" altLang="en-US" b="1"/>
              <a:t>시나리오</a:t>
            </a:r>
            <a:endParaRPr lang="en-US" altLang="ko-KR" b="1" dirty="0"/>
          </a:p>
          <a:p>
            <a:r>
              <a:rPr lang="ko-KR" altLang="en-US" b="1" dirty="0"/>
              <a:t>구성도</a:t>
            </a:r>
            <a:endParaRPr lang="en-US" altLang="ko-KR" b="1" dirty="0"/>
          </a:p>
          <a:p>
            <a:r>
              <a:rPr lang="ko-KR" altLang="en-US" b="1" dirty="0"/>
              <a:t>세부기능</a:t>
            </a:r>
            <a:endParaRPr lang="en-US" altLang="ko-KR" b="1" dirty="0"/>
          </a:p>
          <a:p>
            <a:r>
              <a:rPr lang="ko-KR" altLang="en-US" b="1" dirty="0"/>
              <a:t>추진 일정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FB17272-D482-6821-5F62-92795D1F51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b="1" dirty="0"/>
              <a:t>개발 내용</a:t>
            </a:r>
          </a:p>
        </p:txBody>
      </p:sp>
    </p:spTree>
    <p:extLst>
      <p:ext uri="{BB962C8B-B14F-4D97-AF65-F5344CB8AC3E}">
        <p14:creationId xmlns:p14="http://schemas.microsoft.com/office/powerpoint/2010/main" val="38634385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7F0590-E465-ED99-8B0B-EB157226B8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098" y="595120"/>
            <a:ext cx="3198811" cy="1069975"/>
          </a:xfrm>
        </p:spPr>
        <p:txBody>
          <a:bodyPr>
            <a:normAutofit/>
          </a:bodyPr>
          <a:lstStyle/>
          <a:p>
            <a:r>
              <a:rPr lang="en-US" altLang="ko-KR" b="1"/>
              <a:t>04. </a:t>
            </a:r>
            <a:r>
              <a:rPr lang="ko-KR" altLang="en-US" b="1"/>
              <a:t>프로젝트</a:t>
            </a:r>
            <a:endParaRPr lang="ko-KR" altLang="en-US" b="1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D0E290F-1DDE-7105-97C5-E7C666F43C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ko-KR" altLang="en-US" sz="2400" dirty="0"/>
              <a:t>기존 </a:t>
            </a:r>
            <a:r>
              <a:rPr lang="en-US" altLang="ko-KR" sz="2400" dirty="0"/>
              <a:t>CCTV</a:t>
            </a:r>
            <a:r>
              <a:rPr lang="ko-KR" altLang="en-US" sz="2400" dirty="0"/>
              <a:t>는 사람을 따라가는 기능만 있지만 </a:t>
            </a:r>
            <a:endParaRPr lang="en-US" altLang="ko-KR" sz="2400" dirty="0"/>
          </a:p>
          <a:p>
            <a:pPr marL="0" indent="0">
              <a:spcBef>
                <a:spcPts val="400"/>
              </a:spcBef>
              <a:buNone/>
            </a:pPr>
            <a:r>
              <a:rPr lang="en-US" altLang="ko-KR" sz="2400" dirty="0"/>
              <a:t>    </a:t>
            </a:r>
            <a:r>
              <a:rPr lang="ko-KR" altLang="en-US" sz="2400" dirty="0"/>
              <a:t>개발하고자 하는 </a:t>
            </a:r>
            <a:r>
              <a:rPr lang="en-US" altLang="ko-KR" sz="2400" dirty="0"/>
              <a:t>CCTV</a:t>
            </a:r>
            <a:r>
              <a:rPr lang="ko-KR" altLang="en-US" sz="2400" dirty="0"/>
              <a:t>는 응급상황을 판단</a:t>
            </a:r>
            <a:endParaRPr lang="en-US" altLang="ko-KR" sz="2400" dirty="0"/>
          </a:p>
          <a:p>
            <a:pPr marL="0" indent="0">
              <a:spcBef>
                <a:spcPts val="400"/>
              </a:spcBef>
              <a:buNone/>
            </a:pPr>
            <a:endParaRPr lang="ko-KR" altLang="en-US" sz="2400" dirty="0"/>
          </a:p>
          <a:p>
            <a:r>
              <a:rPr lang="en-US" altLang="ko-KR" sz="2400" dirty="0"/>
              <a:t>CCTV</a:t>
            </a:r>
            <a:r>
              <a:rPr lang="ko-KR" altLang="en-US" sz="2400" dirty="0"/>
              <a:t>에 스피커를 장착하여 주변에 응급상황을 알림</a:t>
            </a:r>
            <a:endParaRPr lang="en-US" altLang="ko-KR" sz="2400" dirty="0"/>
          </a:p>
          <a:p>
            <a:pPr marL="0" indent="0">
              <a:buNone/>
            </a:pPr>
            <a:endParaRPr lang="en-US" altLang="ko-KR" sz="2400" dirty="0"/>
          </a:p>
          <a:p>
            <a:r>
              <a:rPr lang="ko-KR" altLang="en-US" sz="2400" spc="-150" dirty="0"/>
              <a:t>응급상황이 발생하면 카카오톡을 통해 관계자에게</a:t>
            </a:r>
            <a:r>
              <a:rPr lang="ko-KR" altLang="en-US" sz="2400" dirty="0"/>
              <a:t> 알림과 함께 위치를 전송하고 빠르게 출동 가능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03E9ED5-F9D6-D510-CCE0-6D7EC222906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ko-KR" altLang="en-US" b="1" dirty="0"/>
              <a:t>목표</a:t>
            </a:r>
            <a:endParaRPr lang="en-US" altLang="ko-KR" b="1" dirty="0"/>
          </a:p>
          <a:p>
            <a:r>
              <a:rPr lang="ko-KR" altLang="en-US" b="1" dirty="0"/>
              <a:t>개발 내용</a:t>
            </a:r>
            <a:endParaRPr lang="en-US" altLang="ko-KR" b="1" dirty="0"/>
          </a:p>
          <a:p>
            <a:r>
              <a:rPr lang="ko-KR" altLang="en-US" b="1">
                <a:solidFill>
                  <a:srgbClr val="3F5FFF"/>
                </a:solidFill>
              </a:rPr>
              <a:t>차별점</a:t>
            </a:r>
            <a:endParaRPr lang="en-US" altLang="ko-KR" b="1" dirty="0">
              <a:solidFill>
                <a:srgbClr val="3F5FFF"/>
              </a:solidFill>
            </a:endParaRPr>
          </a:p>
          <a:p>
            <a:r>
              <a:rPr lang="ko-KR" altLang="en-US" b="1"/>
              <a:t>시나리오</a:t>
            </a:r>
            <a:endParaRPr lang="en-US" altLang="ko-KR" b="1" dirty="0"/>
          </a:p>
          <a:p>
            <a:r>
              <a:rPr lang="ko-KR" altLang="en-US" b="1" dirty="0"/>
              <a:t>구성도</a:t>
            </a:r>
            <a:endParaRPr lang="en-US" altLang="ko-KR" b="1" dirty="0"/>
          </a:p>
          <a:p>
            <a:r>
              <a:rPr lang="ko-KR" altLang="en-US" b="1" dirty="0"/>
              <a:t>세부기능</a:t>
            </a:r>
            <a:endParaRPr lang="en-US" altLang="ko-KR" b="1" dirty="0"/>
          </a:p>
          <a:p>
            <a:r>
              <a:rPr lang="ko-KR" altLang="en-US" b="1" dirty="0"/>
              <a:t>추진 일정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FB17272-D482-6821-5F62-92795D1F51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b="1" dirty="0" err="1"/>
              <a:t>차별점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7666062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7F0590-E465-ED99-8B0B-EB157226B8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098" y="595120"/>
            <a:ext cx="3198811" cy="1069975"/>
          </a:xfrm>
        </p:spPr>
        <p:txBody>
          <a:bodyPr>
            <a:normAutofit/>
          </a:bodyPr>
          <a:lstStyle/>
          <a:p>
            <a:r>
              <a:rPr lang="en-US" altLang="ko-KR" b="1"/>
              <a:t>04. </a:t>
            </a:r>
            <a:r>
              <a:rPr lang="ko-KR" altLang="en-US" b="1"/>
              <a:t>프로젝트</a:t>
            </a:r>
            <a:endParaRPr lang="ko-KR" altLang="en-US" b="1" dirty="0"/>
          </a:p>
        </p:txBody>
      </p:sp>
      <p:pic>
        <p:nvPicPr>
          <p:cNvPr id="7" name="내용 개체 틀 6" descr="보안 카메라 단색으로 채워진">
            <a:extLst>
              <a:ext uri="{FF2B5EF4-FFF2-40B4-BE49-F238E27FC236}">
                <a16:creationId xmlns:a16="http://schemas.microsoft.com/office/drawing/2014/main" id="{6F3ED9AD-2CB9-029A-3743-69A7A1863C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04137" y="1817232"/>
            <a:ext cx="1786596" cy="1786596"/>
          </a:xfrm>
        </p:spPr>
      </p:pic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03E9ED5-F9D6-D510-CCE0-6D7EC222906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ko-KR" altLang="en-US" b="1" dirty="0"/>
              <a:t>목표</a:t>
            </a:r>
            <a:endParaRPr lang="en-US" altLang="ko-KR" b="1" dirty="0"/>
          </a:p>
          <a:p>
            <a:r>
              <a:rPr lang="ko-KR" altLang="en-US" b="1" dirty="0"/>
              <a:t>개발 내용</a:t>
            </a:r>
            <a:endParaRPr lang="en-US" altLang="ko-KR" b="1" dirty="0"/>
          </a:p>
          <a:p>
            <a:r>
              <a:rPr lang="ko-KR" altLang="en-US" b="1"/>
              <a:t>차별점</a:t>
            </a:r>
            <a:endParaRPr lang="en-US" altLang="ko-KR" b="1" dirty="0"/>
          </a:p>
          <a:p>
            <a:r>
              <a:rPr lang="ko-KR" altLang="en-US" b="1">
                <a:solidFill>
                  <a:srgbClr val="3F5FFF"/>
                </a:solidFill>
              </a:rPr>
              <a:t>시나리오</a:t>
            </a:r>
            <a:endParaRPr lang="en-US" altLang="ko-KR" b="1" dirty="0">
              <a:solidFill>
                <a:srgbClr val="3F5FFF"/>
              </a:solidFill>
            </a:endParaRPr>
          </a:p>
          <a:p>
            <a:r>
              <a:rPr lang="ko-KR" altLang="en-US" b="1" dirty="0"/>
              <a:t>구성도</a:t>
            </a:r>
            <a:endParaRPr lang="en-US" altLang="ko-KR" b="1" dirty="0"/>
          </a:p>
          <a:p>
            <a:r>
              <a:rPr lang="ko-KR" altLang="en-US" b="1" dirty="0"/>
              <a:t>세부기능</a:t>
            </a:r>
            <a:endParaRPr lang="en-US" altLang="ko-KR" b="1" dirty="0"/>
          </a:p>
          <a:p>
            <a:r>
              <a:rPr lang="ko-KR" altLang="en-US" b="1" dirty="0"/>
              <a:t>추진 일정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FB17272-D482-6821-5F62-92795D1F51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b="1" dirty="0"/>
              <a:t>시나리오</a:t>
            </a:r>
          </a:p>
        </p:txBody>
      </p:sp>
      <p:pic>
        <p:nvPicPr>
          <p:cNvPr id="9" name="그래픽 8" descr="남자 단색으로 채워진">
            <a:extLst>
              <a:ext uri="{FF2B5EF4-FFF2-40B4-BE49-F238E27FC236}">
                <a16:creationId xmlns:a16="http://schemas.microsoft.com/office/drawing/2014/main" id="{9F56C8B5-3CB8-53D0-4BBC-11CA9262C9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191466" y="4131970"/>
            <a:ext cx="2419099" cy="2419099"/>
          </a:xfrm>
          <a:prstGeom prst="rect">
            <a:avLst/>
          </a:prstGeom>
        </p:spPr>
      </p:pic>
      <p:pic>
        <p:nvPicPr>
          <p:cNvPr id="13" name="그래픽 12" descr="경고 단색으로 채워진">
            <a:extLst>
              <a:ext uri="{FF2B5EF4-FFF2-40B4-BE49-F238E27FC236}">
                <a16:creationId xmlns:a16="http://schemas.microsoft.com/office/drawing/2014/main" id="{1D90405E-1DE5-5FA4-CE59-0A85DC9CFA63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734265" y="1956121"/>
            <a:ext cx="914401" cy="914401"/>
          </a:xfrm>
          <a:prstGeom prst="rect">
            <a:avLst/>
          </a:prstGeom>
        </p:spPr>
      </p:pic>
      <p:pic>
        <p:nvPicPr>
          <p:cNvPr id="17" name="그래픽 16" descr="스마트폰 단색으로 채워진">
            <a:extLst>
              <a:ext uri="{FF2B5EF4-FFF2-40B4-BE49-F238E27FC236}">
                <a16:creationId xmlns:a16="http://schemas.microsoft.com/office/drawing/2014/main" id="{E178E5A9-6030-C334-F89B-460BA957671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048944" y="4829077"/>
            <a:ext cx="735908" cy="735908"/>
          </a:xfrm>
          <a:prstGeom prst="rect">
            <a:avLst/>
          </a:prstGeom>
        </p:spPr>
      </p:pic>
      <p:grpSp>
        <p:nvGrpSpPr>
          <p:cNvPr id="28" name="그룹 27">
            <a:extLst>
              <a:ext uri="{FF2B5EF4-FFF2-40B4-BE49-F238E27FC236}">
                <a16:creationId xmlns:a16="http://schemas.microsoft.com/office/drawing/2014/main" id="{33A72A0F-F728-FE4F-4E2E-8B2B781A5044}"/>
              </a:ext>
            </a:extLst>
          </p:cNvPr>
          <p:cNvGrpSpPr/>
          <p:nvPr/>
        </p:nvGrpSpPr>
        <p:grpSpPr>
          <a:xfrm>
            <a:off x="9458184" y="4131970"/>
            <a:ext cx="2419099" cy="2708074"/>
            <a:chOff x="9555846" y="3603828"/>
            <a:chExt cx="2419099" cy="2708074"/>
          </a:xfrm>
        </p:grpSpPr>
        <p:pic>
          <p:nvPicPr>
            <p:cNvPr id="21" name="그래픽 20" descr="남자 단색으로 채워진">
              <a:extLst>
                <a:ext uri="{FF2B5EF4-FFF2-40B4-BE49-F238E27FC236}">
                  <a16:creationId xmlns:a16="http://schemas.microsoft.com/office/drawing/2014/main" id="{9EF1C41A-F1ED-51C2-3725-D6677B8EDAB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555846" y="3603828"/>
              <a:ext cx="2419099" cy="2419099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49B61C3-AA23-0632-E60F-82880D653828}"/>
                </a:ext>
              </a:extLst>
            </p:cNvPr>
            <p:cNvSpPr txBox="1"/>
            <p:nvPr/>
          </p:nvSpPr>
          <p:spPr>
            <a:xfrm>
              <a:off x="10318355" y="5942570"/>
              <a:ext cx="8940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>
                  <a:ea typeface="문체부 제목 돋음체" panose="020B0609000101010101" pitchFamily="49" charset="-127"/>
                </a:rPr>
                <a:t>관리자</a:t>
              </a:r>
            </a:p>
          </p:txBody>
        </p:sp>
      </p:grpSp>
      <p:pic>
        <p:nvPicPr>
          <p:cNvPr id="30" name="그래픽 29" descr="확성시1 단색으로 채워진">
            <a:extLst>
              <a:ext uri="{FF2B5EF4-FFF2-40B4-BE49-F238E27FC236}">
                <a16:creationId xmlns:a16="http://schemas.microsoft.com/office/drawing/2014/main" id="{2EB3F252-74DB-5221-0094-8D4ED9CE33AB}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540235" y="2842721"/>
            <a:ext cx="914400" cy="914400"/>
          </a:xfrm>
          <a:prstGeom prst="rect">
            <a:avLst/>
          </a:prstGeom>
        </p:spPr>
      </p:pic>
      <p:pic>
        <p:nvPicPr>
          <p:cNvPr id="31" name="그래픽 30" descr="CPR 단색으로 채워진">
            <a:extLst>
              <a:ext uri="{FF2B5EF4-FFF2-40B4-BE49-F238E27FC236}">
                <a16:creationId xmlns:a16="http://schemas.microsoft.com/office/drawing/2014/main" id="{D3BDE791-1217-93C1-F720-5089FB93587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109676" y="4109752"/>
            <a:ext cx="2419098" cy="2419098"/>
          </a:xfrm>
          <a:prstGeom prst="rect">
            <a:avLst/>
          </a:prstGeom>
        </p:spPr>
      </p:pic>
      <p:pic>
        <p:nvPicPr>
          <p:cNvPr id="25" name="그래픽 24" descr="앰뷸런스 단색으로 채워진">
            <a:extLst>
              <a:ext uri="{FF2B5EF4-FFF2-40B4-BE49-F238E27FC236}">
                <a16:creationId xmlns:a16="http://schemas.microsoft.com/office/drawing/2014/main" id="{E117B370-2B8F-F6D6-6575-A2FE999F0D1F}"/>
              </a:ext>
            </a:extLst>
          </p:cNvPr>
          <p:cNvPicPr>
            <a:picLocks noChangeAspect="1"/>
          </p:cNvPicPr>
          <p:nvPr/>
        </p:nvPicPr>
        <p:blipFill>
          <a:blip r:embed="rId1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 flipH="1">
            <a:off x="9214698" y="4109752"/>
            <a:ext cx="3110651" cy="3110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462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 vol="28000"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suction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78 0.00949 L -0.00078 0.00949 C 0.003 0.00857 0.0069 0.00764 0.01081 0.00648 C 0.01471 0.00533 0.01849 0.00301 0.02253 0.00209 C 0.02604 0.00116 0.02969 0.00116 0.03333 0.0007 C 0.05104 0.00116 0.06888 0.0007 0.08659 0.00209 C 0.13255 0.00556 0.13919 0.00787 0.17669 0.01551 C 0.18216 0.01829 0.18776 0.02176 0.19336 0.02431 C 0.22656 0.03959 0.2362 0.0375 0.27578 0.06435 C 0.28386 0.06968 0.2918 0.07546 0.3 0.08056 C 0.31042 0.08704 0.33958 0.10093 0.35495 0.11459 C 0.37031 0.12824 0.37669 0.13542 0.38998 0.14884 C 0.3944 0.15324 0.39909 0.15695 0.40326 0.16204 L 0.42253 0.18588 C 0.4556 0.22778 0.41693 0.1794 0.44492 0.21551 C 0.44857 0.21991 0.45235 0.22384 0.45573 0.22871 C 0.46602 0.24329 0.46315 0.23704 0.47083 0.25695 C 0.47474 0.26713 0.48242 0.28796 0.48242 0.28796 C 0.48672 0.3132 0.48255 0.29306 0.48906 0.31459 C 0.49115 0.32153 0.49297 0.32847 0.49492 0.33542 C 0.49583 0.33843 0.49623 0.34167 0.4974 0.34421 L 0.50156 0.35324 C 0.50221 0.35556 0.50287 0.3581 0.50326 0.36065 C 0.50378 0.36389 0.50352 0.36759 0.50417 0.37107 C 0.50781 0.39236 0.5056 0.37153 0.50742 0.38426 C 0.50755 0.38472 0.50742 0.38519 0.50742 0.38588 " pathEditMode="relative" ptsTypes="AAAAAAAAAAAAAAAAAAAAAAAAAA">
                                      <p:cBhvr>
                                        <p:cTn id="24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4.07407E-6 L -0.35664 0.00069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839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그룹 51">
            <a:extLst>
              <a:ext uri="{FF2B5EF4-FFF2-40B4-BE49-F238E27FC236}">
                <a16:creationId xmlns:a16="http://schemas.microsoft.com/office/drawing/2014/main" id="{95FA1CA0-9769-15A6-BB29-E721AD949FE0}"/>
              </a:ext>
            </a:extLst>
          </p:cNvPr>
          <p:cNvGrpSpPr/>
          <p:nvPr/>
        </p:nvGrpSpPr>
        <p:grpSpPr>
          <a:xfrm>
            <a:off x="9642465" y="3769322"/>
            <a:ext cx="1607668" cy="2179030"/>
            <a:chOff x="5639784" y="2549477"/>
            <a:chExt cx="3639963" cy="1693536"/>
          </a:xfrm>
        </p:grpSpPr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3FE5E5B2-0B08-5625-2E84-6FE4AF665941}"/>
                </a:ext>
              </a:extLst>
            </p:cNvPr>
            <p:cNvSpPr/>
            <p:nvPr/>
          </p:nvSpPr>
          <p:spPr>
            <a:xfrm>
              <a:off x="5639784" y="2630213"/>
              <a:ext cx="3639963" cy="1612800"/>
            </a:xfrm>
            <a:prstGeom prst="rect">
              <a:avLst/>
            </a:prstGeom>
          </p:spPr>
          <p:style>
            <a:lnRef idx="2">
              <a:schemeClr val="accent3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54" name="자유형: 도형 53">
              <a:extLst>
                <a:ext uri="{FF2B5EF4-FFF2-40B4-BE49-F238E27FC236}">
                  <a16:creationId xmlns:a16="http://schemas.microsoft.com/office/drawing/2014/main" id="{93669C91-3455-0F15-AF9F-AF96378D6F54}"/>
                </a:ext>
              </a:extLst>
            </p:cNvPr>
            <p:cNvSpPr/>
            <p:nvPr/>
          </p:nvSpPr>
          <p:spPr>
            <a:xfrm>
              <a:off x="6229231" y="2549477"/>
              <a:ext cx="2547975" cy="171999"/>
            </a:xfrm>
            <a:custGeom>
              <a:avLst/>
              <a:gdLst>
                <a:gd name="connsiteX0" fmla="*/ 0 w 2547974"/>
                <a:gd name="connsiteY0" fmla="*/ 68028 h 408160"/>
                <a:gd name="connsiteX1" fmla="*/ 68028 w 2547974"/>
                <a:gd name="connsiteY1" fmla="*/ 0 h 408160"/>
                <a:gd name="connsiteX2" fmla="*/ 2479946 w 2547974"/>
                <a:gd name="connsiteY2" fmla="*/ 0 h 408160"/>
                <a:gd name="connsiteX3" fmla="*/ 2547974 w 2547974"/>
                <a:gd name="connsiteY3" fmla="*/ 68028 h 408160"/>
                <a:gd name="connsiteX4" fmla="*/ 2547974 w 2547974"/>
                <a:gd name="connsiteY4" fmla="*/ 340132 h 408160"/>
                <a:gd name="connsiteX5" fmla="*/ 2479946 w 2547974"/>
                <a:gd name="connsiteY5" fmla="*/ 408160 h 408160"/>
                <a:gd name="connsiteX6" fmla="*/ 68028 w 2547974"/>
                <a:gd name="connsiteY6" fmla="*/ 408160 h 408160"/>
                <a:gd name="connsiteX7" fmla="*/ 0 w 2547974"/>
                <a:gd name="connsiteY7" fmla="*/ 340132 h 408160"/>
                <a:gd name="connsiteX8" fmla="*/ 0 w 2547974"/>
                <a:gd name="connsiteY8" fmla="*/ 68028 h 408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47974" h="408160">
                  <a:moveTo>
                    <a:pt x="0" y="68028"/>
                  </a:moveTo>
                  <a:cubicBezTo>
                    <a:pt x="0" y="30457"/>
                    <a:pt x="30457" y="0"/>
                    <a:pt x="68028" y="0"/>
                  </a:cubicBezTo>
                  <a:lnTo>
                    <a:pt x="2479946" y="0"/>
                  </a:lnTo>
                  <a:cubicBezTo>
                    <a:pt x="2517517" y="0"/>
                    <a:pt x="2547974" y="30457"/>
                    <a:pt x="2547974" y="68028"/>
                  </a:cubicBezTo>
                  <a:lnTo>
                    <a:pt x="2547974" y="340132"/>
                  </a:lnTo>
                  <a:cubicBezTo>
                    <a:pt x="2547974" y="377703"/>
                    <a:pt x="2517517" y="408160"/>
                    <a:pt x="2479946" y="408160"/>
                  </a:cubicBezTo>
                  <a:lnTo>
                    <a:pt x="68028" y="408160"/>
                  </a:lnTo>
                  <a:cubicBezTo>
                    <a:pt x="30457" y="408160"/>
                    <a:pt x="0" y="377703"/>
                    <a:pt x="0" y="340132"/>
                  </a:cubicBezTo>
                  <a:lnTo>
                    <a:pt x="0" y="68028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6232" tIns="19925" rIns="116232" bIns="19925" numCol="1" spcCol="1270" anchor="ctr" anchorCtr="0">
              <a:noAutofit/>
            </a:bodyPr>
            <a:lstStyle/>
            <a:p>
              <a:pPr marL="0" lvl="0" indent="0" algn="ctr" defTabSz="8890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400" b="0" kern="1200" cap="none" spc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신속 대응</a:t>
              </a:r>
              <a:endParaRPr lang="ko-KR" altLang="en-US" sz="1400" b="0" kern="120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D67F0590-E465-ED99-8B0B-EB157226B8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098" y="595120"/>
            <a:ext cx="3198811" cy="1069975"/>
          </a:xfrm>
        </p:spPr>
        <p:txBody>
          <a:bodyPr>
            <a:normAutofit/>
          </a:bodyPr>
          <a:lstStyle/>
          <a:p>
            <a:r>
              <a:rPr lang="en-US" altLang="ko-KR" b="1"/>
              <a:t>04. </a:t>
            </a:r>
            <a:r>
              <a:rPr lang="ko-KR" altLang="en-US" b="1"/>
              <a:t>프로젝트</a:t>
            </a:r>
            <a:endParaRPr lang="ko-KR" altLang="en-US" b="1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03E9ED5-F9D6-D510-CCE0-6D7EC222906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ko-KR" altLang="en-US" b="1" dirty="0"/>
              <a:t>목표</a:t>
            </a:r>
            <a:endParaRPr lang="en-US" altLang="ko-KR" b="1" dirty="0"/>
          </a:p>
          <a:p>
            <a:r>
              <a:rPr lang="ko-KR" altLang="en-US" b="1"/>
              <a:t>개발 내용</a:t>
            </a:r>
            <a:endParaRPr lang="en-US" altLang="ko-KR" b="1" dirty="0"/>
          </a:p>
          <a:p>
            <a:r>
              <a:rPr lang="ko-KR" altLang="en-US" b="1"/>
              <a:t>차별점</a:t>
            </a:r>
            <a:endParaRPr lang="en-US" altLang="ko-KR" b="1"/>
          </a:p>
          <a:p>
            <a:r>
              <a:rPr lang="ko-KR" altLang="en-US" b="1"/>
              <a:t>시나리오</a:t>
            </a:r>
            <a:endParaRPr lang="en-US" altLang="ko-KR" b="1" dirty="0"/>
          </a:p>
          <a:p>
            <a:r>
              <a:rPr lang="ko-KR" altLang="en-US" b="1" dirty="0">
                <a:solidFill>
                  <a:srgbClr val="3F5FFF"/>
                </a:solidFill>
              </a:rPr>
              <a:t>구성도</a:t>
            </a:r>
            <a:endParaRPr lang="en-US" altLang="ko-KR" b="1" dirty="0">
              <a:solidFill>
                <a:srgbClr val="3F5FFF"/>
              </a:solidFill>
            </a:endParaRPr>
          </a:p>
          <a:p>
            <a:r>
              <a:rPr lang="ko-KR" altLang="en-US" b="1" dirty="0"/>
              <a:t>세부기능</a:t>
            </a:r>
            <a:endParaRPr lang="en-US" altLang="ko-KR" b="1" dirty="0"/>
          </a:p>
          <a:p>
            <a:r>
              <a:rPr lang="ko-KR" altLang="en-US" b="1" dirty="0"/>
              <a:t>추진 일정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FB17272-D482-6821-5F62-92795D1F51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b="1" dirty="0"/>
              <a:t>구성도</a:t>
            </a: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76CC1883-024F-FC28-C50E-345085627B85}"/>
              </a:ext>
            </a:extLst>
          </p:cNvPr>
          <p:cNvGrpSpPr/>
          <p:nvPr/>
        </p:nvGrpSpPr>
        <p:grpSpPr>
          <a:xfrm>
            <a:off x="6135041" y="4432617"/>
            <a:ext cx="826267" cy="725274"/>
            <a:chOff x="5606502" y="3640441"/>
            <a:chExt cx="1750016" cy="1991073"/>
          </a:xfrm>
        </p:grpSpPr>
        <p:sp>
          <p:nvSpPr>
            <p:cNvPr id="13" name="화살표: 위로 구부러짐 12">
              <a:extLst>
                <a:ext uri="{FF2B5EF4-FFF2-40B4-BE49-F238E27FC236}">
                  <a16:creationId xmlns:a16="http://schemas.microsoft.com/office/drawing/2014/main" id="{1ACD91DC-9C13-622F-3ED5-584E1146797A}"/>
                </a:ext>
              </a:extLst>
            </p:cNvPr>
            <p:cNvSpPr/>
            <p:nvPr/>
          </p:nvSpPr>
          <p:spPr>
            <a:xfrm>
              <a:off x="5689082" y="5083967"/>
              <a:ext cx="1667436" cy="547547"/>
            </a:xfrm>
            <a:prstGeom prst="curvedUp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02627C83-299C-36F7-0222-A306989F1332}"/>
                </a:ext>
              </a:extLst>
            </p:cNvPr>
            <p:cNvGrpSpPr/>
            <p:nvPr/>
          </p:nvGrpSpPr>
          <p:grpSpPr>
            <a:xfrm>
              <a:off x="5606502" y="3640441"/>
              <a:ext cx="1667436" cy="1012257"/>
              <a:chOff x="3513296" y="2909122"/>
              <a:chExt cx="1667436" cy="1012257"/>
            </a:xfrm>
          </p:grpSpPr>
          <p:pic>
            <p:nvPicPr>
              <p:cNvPr id="26" name="그래픽 25" descr="벨소리 단색으로 채워진">
                <a:extLst>
                  <a:ext uri="{FF2B5EF4-FFF2-40B4-BE49-F238E27FC236}">
                    <a16:creationId xmlns:a16="http://schemas.microsoft.com/office/drawing/2014/main" id="{097F6190-F00E-1873-220E-3EAB1CA7DB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114658" y="2909122"/>
                <a:ext cx="464710" cy="464710"/>
              </a:xfrm>
              <a:prstGeom prst="rect">
                <a:avLst/>
              </a:prstGeom>
            </p:spPr>
          </p:pic>
          <p:sp>
            <p:nvSpPr>
              <p:cNvPr id="27" name="화살표: 위로 구부러짐 26">
                <a:extLst>
                  <a:ext uri="{FF2B5EF4-FFF2-40B4-BE49-F238E27FC236}">
                    <a16:creationId xmlns:a16="http://schemas.microsoft.com/office/drawing/2014/main" id="{54C09E32-DB5F-B800-2035-135014563D4D}"/>
                  </a:ext>
                </a:extLst>
              </p:cNvPr>
              <p:cNvSpPr/>
              <p:nvPr/>
            </p:nvSpPr>
            <p:spPr>
              <a:xfrm rot="10800000">
                <a:off x="3513296" y="3373832"/>
                <a:ext cx="1667436" cy="547547"/>
              </a:xfrm>
              <a:prstGeom prst="curvedUpArrow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6DA35DCB-5E39-8033-6FD2-7CFC2003F912}"/>
              </a:ext>
            </a:extLst>
          </p:cNvPr>
          <p:cNvGrpSpPr/>
          <p:nvPr/>
        </p:nvGrpSpPr>
        <p:grpSpPr>
          <a:xfrm>
            <a:off x="11249974" y="2947927"/>
            <a:ext cx="942026" cy="1822907"/>
            <a:chOff x="10906639" y="3922307"/>
            <a:chExt cx="942026" cy="1822907"/>
          </a:xfrm>
        </p:grpSpPr>
        <p:pic>
          <p:nvPicPr>
            <p:cNvPr id="24" name="그래픽 23" descr="봉투 단색으로 채워진">
              <a:extLst>
                <a:ext uri="{FF2B5EF4-FFF2-40B4-BE49-F238E27FC236}">
                  <a16:creationId xmlns:a16="http://schemas.microsoft.com/office/drawing/2014/main" id="{0DDF8DA8-7AA8-2D9F-1C72-CD828702C4C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413717" y="4601894"/>
              <a:ext cx="434948" cy="434948"/>
            </a:xfrm>
            <a:prstGeom prst="rect">
              <a:avLst/>
            </a:prstGeom>
          </p:spPr>
        </p:pic>
        <p:sp>
          <p:nvSpPr>
            <p:cNvPr id="25" name="화살표: 위로 구부러짐 24">
              <a:extLst>
                <a:ext uri="{FF2B5EF4-FFF2-40B4-BE49-F238E27FC236}">
                  <a16:creationId xmlns:a16="http://schemas.microsoft.com/office/drawing/2014/main" id="{8EEC168C-F092-06BB-A9BA-C7C7A4E2FCBE}"/>
                </a:ext>
              </a:extLst>
            </p:cNvPr>
            <p:cNvSpPr/>
            <p:nvPr/>
          </p:nvSpPr>
          <p:spPr>
            <a:xfrm rot="5400000" flipV="1">
              <a:off x="10212659" y="4616287"/>
              <a:ext cx="1822907" cy="434947"/>
            </a:xfrm>
            <a:prstGeom prst="curvedUp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E6F672E8-3644-ABEE-21FA-74E21D05DA86}"/>
              </a:ext>
            </a:extLst>
          </p:cNvPr>
          <p:cNvGrpSpPr/>
          <p:nvPr/>
        </p:nvGrpSpPr>
        <p:grpSpPr>
          <a:xfrm>
            <a:off x="9665873" y="4382620"/>
            <a:ext cx="823430" cy="1244149"/>
            <a:chOff x="11074425" y="3738314"/>
            <a:chExt cx="1348940" cy="1637549"/>
          </a:xfrm>
        </p:grpSpPr>
        <p:pic>
          <p:nvPicPr>
            <p:cNvPr id="12" name="그래픽 11" descr="스마트폰 단색으로 채워진">
              <a:extLst>
                <a:ext uri="{FF2B5EF4-FFF2-40B4-BE49-F238E27FC236}">
                  <a16:creationId xmlns:a16="http://schemas.microsoft.com/office/drawing/2014/main" id="{39118CEA-145C-F126-DBB3-0A590730936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1188884" y="3738314"/>
              <a:ext cx="1138101" cy="914399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6B06F4E-77E0-C30F-1075-01DD3AB459F0}"/>
                </a:ext>
              </a:extLst>
            </p:cNvPr>
            <p:cNvSpPr txBox="1"/>
            <p:nvPr/>
          </p:nvSpPr>
          <p:spPr>
            <a:xfrm>
              <a:off x="11074425" y="4687201"/>
              <a:ext cx="1348940" cy="6886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/>
                <a:t>관계자</a:t>
              </a:r>
              <a:endParaRPr lang="en-US" altLang="ko-KR" sz="1400"/>
            </a:p>
            <a:p>
              <a:pPr algn="ctr"/>
              <a:r>
                <a:rPr lang="ko-KR" altLang="en-US" sz="1400"/>
                <a:t>휴대폰</a:t>
              </a:r>
              <a:endParaRPr lang="ko-KR" altLang="en-US" sz="1400" dirty="0"/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6D249C15-6998-F897-583F-C7C8F546C2CB}"/>
              </a:ext>
            </a:extLst>
          </p:cNvPr>
          <p:cNvGrpSpPr/>
          <p:nvPr/>
        </p:nvGrpSpPr>
        <p:grpSpPr>
          <a:xfrm>
            <a:off x="4170302" y="4195514"/>
            <a:ext cx="1808764" cy="1369494"/>
            <a:chOff x="4027134" y="3975321"/>
            <a:chExt cx="2508838" cy="1737668"/>
          </a:xfrm>
        </p:grpSpPr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3FC36CD1-C7E4-65D8-F097-0489DF7A04EB}"/>
                </a:ext>
              </a:extLst>
            </p:cNvPr>
            <p:cNvGrpSpPr/>
            <p:nvPr/>
          </p:nvGrpSpPr>
          <p:grpSpPr>
            <a:xfrm>
              <a:off x="4027134" y="3975321"/>
              <a:ext cx="2508838" cy="1737668"/>
              <a:chOff x="5639784" y="2505345"/>
              <a:chExt cx="3639963" cy="1737668"/>
            </a:xfrm>
          </p:grpSpPr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6A087354-7D5E-9737-4135-C877BA5E4D85}"/>
                  </a:ext>
                </a:extLst>
              </p:cNvPr>
              <p:cNvSpPr/>
              <p:nvPr/>
            </p:nvSpPr>
            <p:spPr>
              <a:xfrm>
                <a:off x="5639784" y="2630213"/>
                <a:ext cx="3639963" cy="1612800"/>
              </a:xfrm>
              <a:prstGeom prst="rect">
                <a:avLst/>
              </a:prstGeom>
            </p:spPr>
            <p:style>
              <a:lnRef idx="2">
                <a:schemeClr val="accent3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36" name="자유형: 도형 35">
                <a:extLst>
                  <a:ext uri="{FF2B5EF4-FFF2-40B4-BE49-F238E27FC236}">
                    <a16:creationId xmlns:a16="http://schemas.microsoft.com/office/drawing/2014/main" id="{E40FDC58-A517-C06A-A864-328FF82ED721}"/>
                  </a:ext>
                </a:extLst>
              </p:cNvPr>
              <p:cNvSpPr/>
              <p:nvPr/>
            </p:nvSpPr>
            <p:spPr>
              <a:xfrm>
                <a:off x="6185777" y="2505345"/>
                <a:ext cx="2547975" cy="254975"/>
              </a:xfrm>
              <a:custGeom>
                <a:avLst/>
                <a:gdLst>
                  <a:gd name="connsiteX0" fmla="*/ 0 w 2547974"/>
                  <a:gd name="connsiteY0" fmla="*/ 68028 h 408160"/>
                  <a:gd name="connsiteX1" fmla="*/ 68028 w 2547974"/>
                  <a:gd name="connsiteY1" fmla="*/ 0 h 408160"/>
                  <a:gd name="connsiteX2" fmla="*/ 2479946 w 2547974"/>
                  <a:gd name="connsiteY2" fmla="*/ 0 h 408160"/>
                  <a:gd name="connsiteX3" fmla="*/ 2547974 w 2547974"/>
                  <a:gd name="connsiteY3" fmla="*/ 68028 h 408160"/>
                  <a:gd name="connsiteX4" fmla="*/ 2547974 w 2547974"/>
                  <a:gd name="connsiteY4" fmla="*/ 340132 h 408160"/>
                  <a:gd name="connsiteX5" fmla="*/ 2479946 w 2547974"/>
                  <a:gd name="connsiteY5" fmla="*/ 408160 h 408160"/>
                  <a:gd name="connsiteX6" fmla="*/ 68028 w 2547974"/>
                  <a:gd name="connsiteY6" fmla="*/ 408160 h 408160"/>
                  <a:gd name="connsiteX7" fmla="*/ 0 w 2547974"/>
                  <a:gd name="connsiteY7" fmla="*/ 340132 h 408160"/>
                  <a:gd name="connsiteX8" fmla="*/ 0 w 2547974"/>
                  <a:gd name="connsiteY8" fmla="*/ 68028 h 4081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547974" h="408160">
                    <a:moveTo>
                      <a:pt x="0" y="68028"/>
                    </a:moveTo>
                    <a:cubicBezTo>
                      <a:pt x="0" y="30457"/>
                      <a:pt x="30457" y="0"/>
                      <a:pt x="68028" y="0"/>
                    </a:cubicBezTo>
                    <a:lnTo>
                      <a:pt x="2479946" y="0"/>
                    </a:lnTo>
                    <a:cubicBezTo>
                      <a:pt x="2517517" y="0"/>
                      <a:pt x="2547974" y="30457"/>
                      <a:pt x="2547974" y="68028"/>
                    </a:cubicBezTo>
                    <a:lnTo>
                      <a:pt x="2547974" y="340132"/>
                    </a:lnTo>
                    <a:cubicBezTo>
                      <a:pt x="2547974" y="377703"/>
                      <a:pt x="2517517" y="408160"/>
                      <a:pt x="2479946" y="408160"/>
                    </a:cubicBezTo>
                    <a:lnTo>
                      <a:pt x="68028" y="408160"/>
                    </a:lnTo>
                    <a:cubicBezTo>
                      <a:pt x="30457" y="408160"/>
                      <a:pt x="0" y="377703"/>
                      <a:pt x="0" y="340132"/>
                    </a:cubicBezTo>
                    <a:lnTo>
                      <a:pt x="0" y="68028"/>
                    </a:lnTo>
                    <a:close/>
                  </a:path>
                </a:pathLst>
              </a:cu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3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3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116232" tIns="19925" rIns="116232" bIns="19925" numCol="1" spcCol="1270" anchor="ctr" anchorCtr="0">
                <a:noAutofit/>
              </a:bodyPr>
              <a:lstStyle/>
              <a:p>
                <a:pPr marL="0" lvl="0" indent="0" algn="ctr" defTabSz="889000" latinLnBrk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ko-KR" altLang="en-US" sz="1200" b="0" kern="120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응급상황</a:t>
                </a:r>
              </a:p>
            </p:txBody>
          </p:sp>
        </p:grp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DC03E09B-97C8-2C42-80DB-D1DC69BF0CC5}"/>
                </a:ext>
              </a:extLst>
            </p:cNvPr>
            <p:cNvGrpSpPr/>
            <p:nvPr/>
          </p:nvGrpSpPr>
          <p:grpSpPr>
            <a:xfrm>
              <a:off x="4176631" y="4195514"/>
              <a:ext cx="2240017" cy="1382208"/>
              <a:chOff x="4060676" y="4235790"/>
              <a:chExt cx="2240017" cy="1382208"/>
            </a:xfrm>
          </p:grpSpPr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34C41C64-F397-9A70-20FB-FBC1E40853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60676" y="4745586"/>
                <a:ext cx="903446" cy="863216"/>
              </a:xfrm>
              <a:prstGeom prst="rect">
                <a:avLst/>
              </a:prstGeom>
            </p:spPr>
          </p:pic>
          <p:pic>
            <p:nvPicPr>
              <p:cNvPr id="9" name="그래픽 8" descr="댓글 중요 단색으로 채워진">
                <a:extLst>
                  <a:ext uri="{FF2B5EF4-FFF2-40B4-BE49-F238E27FC236}">
                    <a16:creationId xmlns:a16="http://schemas.microsoft.com/office/drawing/2014/main" id="{8264A271-6E4A-808E-AE97-95FF54426A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4664335" y="4235790"/>
                <a:ext cx="737803" cy="704948"/>
              </a:xfrm>
              <a:prstGeom prst="rect">
                <a:avLst/>
              </a:prstGeom>
            </p:spPr>
          </p:pic>
          <p:grpSp>
            <p:nvGrpSpPr>
              <p:cNvPr id="37" name="그룹 36">
                <a:extLst>
                  <a:ext uri="{FF2B5EF4-FFF2-40B4-BE49-F238E27FC236}">
                    <a16:creationId xmlns:a16="http://schemas.microsoft.com/office/drawing/2014/main" id="{69A24156-CBF8-3AD2-3C52-4A599F78C7CE}"/>
                  </a:ext>
                </a:extLst>
              </p:cNvPr>
              <p:cNvGrpSpPr/>
              <p:nvPr/>
            </p:nvGrpSpPr>
            <p:grpSpPr>
              <a:xfrm>
                <a:off x="5277302" y="4464315"/>
                <a:ext cx="1023391" cy="1153683"/>
                <a:chOff x="5171632" y="4518021"/>
                <a:chExt cx="1023391" cy="1153683"/>
              </a:xfrm>
            </p:grpSpPr>
            <p:pic>
              <p:nvPicPr>
                <p:cNvPr id="8" name="그래픽 7" descr="보안 카메라 단색으로 채워진">
                  <a:extLst>
                    <a:ext uri="{FF2B5EF4-FFF2-40B4-BE49-F238E27FC236}">
                      <a16:creationId xmlns:a16="http://schemas.microsoft.com/office/drawing/2014/main" id="{49D6BF14-06CC-F4FB-386E-CE2566C0F97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5171632" y="4518021"/>
                  <a:ext cx="983737" cy="939931"/>
                </a:xfrm>
                <a:prstGeom prst="rect">
                  <a:avLst/>
                </a:prstGeom>
              </p:spPr>
            </p:pic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9AB4A9A0-16D0-CF69-F958-3EBE82449D9F}"/>
                    </a:ext>
                  </a:extLst>
                </p:cNvPr>
                <p:cNvSpPr txBox="1"/>
                <p:nvPr/>
              </p:nvSpPr>
              <p:spPr>
                <a:xfrm>
                  <a:off x="5280623" y="5363927"/>
                  <a:ext cx="91440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400" dirty="0"/>
                    <a:t>CCTV</a:t>
                  </a:r>
                  <a:endParaRPr lang="ko-KR" altLang="en-US" sz="1400" dirty="0"/>
                </a:p>
              </p:txBody>
            </p:sp>
          </p:grpSp>
        </p:grp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DC344FDD-8C00-44EF-B11C-31DD27825002}"/>
              </a:ext>
            </a:extLst>
          </p:cNvPr>
          <p:cNvGrpSpPr/>
          <p:nvPr/>
        </p:nvGrpSpPr>
        <p:grpSpPr>
          <a:xfrm>
            <a:off x="7072652" y="2662294"/>
            <a:ext cx="2411297" cy="3066439"/>
            <a:chOff x="6730852" y="1702177"/>
            <a:chExt cx="3169669" cy="4578802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0436A316-A454-2E43-43A3-16F5E1F3AE3E}"/>
                </a:ext>
              </a:extLst>
            </p:cNvPr>
            <p:cNvGrpSpPr/>
            <p:nvPr/>
          </p:nvGrpSpPr>
          <p:grpSpPr>
            <a:xfrm>
              <a:off x="6730852" y="1702177"/>
              <a:ext cx="3169669" cy="4578802"/>
              <a:chOff x="5639784" y="2572551"/>
              <a:chExt cx="3639963" cy="1670462"/>
            </a:xfrm>
          </p:grpSpPr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8A2152E5-12C4-9646-C5B5-80648148044F}"/>
                  </a:ext>
                </a:extLst>
              </p:cNvPr>
              <p:cNvSpPr/>
              <p:nvPr/>
            </p:nvSpPr>
            <p:spPr>
              <a:xfrm>
                <a:off x="5639784" y="2630213"/>
                <a:ext cx="3639963" cy="1612800"/>
              </a:xfrm>
              <a:prstGeom prst="rect">
                <a:avLst/>
              </a:prstGeom>
            </p:spPr>
            <p:style>
              <a:lnRef idx="2">
                <a:schemeClr val="accent3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19" name="자유형: 도형 18">
                <a:extLst>
                  <a:ext uri="{FF2B5EF4-FFF2-40B4-BE49-F238E27FC236}">
                    <a16:creationId xmlns:a16="http://schemas.microsoft.com/office/drawing/2014/main" id="{50EA7346-CDB3-EB22-5A3F-D17AA463A2C6}"/>
                  </a:ext>
                </a:extLst>
              </p:cNvPr>
              <p:cNvSpPr/>
              <p:nvPr/>
            </p:nvSpPr>
            <p:spPr>
              <a:xfrm>
                <a:off x="6159300" y="2572551"/>
                <a:ext cx="2547974" cy="112738"/>
              </a:xfrm>
              <a:custGeom>
                <a:avLst/>
                <a:gdLst>
                  <a:gd name="connsiteX0" fmla="*/ 0 w 2547974"/>
                  <a:gd name="connsiteY0" fmla="*/ 68028 h 408160"/>
                  <a:gd name="connsiteX1" fmla="*/ 68028 w 2547974"/>
                  <a:gd name="connsiteY1" fmla="*/ 0 h 408160"/>
                  <a:gd name="connsiteX2" fmla="*/ 2479946 w 2547974"/>
                  <a:gd name="connsiteY2" fmla="*/ 0 h 408160"/>
                  <a:gd name="connsiteX3" fmla="*/ 2547974 w 2547974"/>
                  <a:gd name="connsiteY3" fmla="*/ 68028 h 408160"/>
                  <a:gd name="connsiteX4" fmla="*/ 2547974 w 2547974"/>
                  <a:gd name="connsiteY4" fmla="*/ 340132 h 408160"/>
                  <a:gd name="connsiteX5" fmla="*/ 2479946 w 2547974"/>
                  <a:gd name="connsiteY5" fmla="*/ 408160 h 408160"/>
                  <a:gd name="connsiteX6" fmla="*/ 68028 w 2547974"/>
                  <a:gd name="connsiteY6" fmla="*/ 408160 h 408160"/>
                  <a:gd name="connsiteX7" fmla="*/ 0 w 2547974"/>
                  <a:gd name="connsiteY7" fmla="*/ 340132 h 408160"/>
                  <a:gd name="connsiteX8" fmla="*/ 0 w 2547974"/>
                  <a:gd name="connsiteY8" fmla="*/ 68028 h 4081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547974" h="408160">
                    <a:moveTo>
                      <a:pt x="0" y="68028"/>
                    </a:moveTo>
                    <a:cubicBezTo>
                      <a:pt x="0" y="30457"/>
                      <a:pt x="30457" y="0"/>
                      <a:pt x="68028" y="0"/>
                    </a:cubicBezTo>
                    <a:lnTo>
                      <a:pt x="2479946" y="0"/>
                    </a:lnTo>
                    <a:cubicBezTo>
                      <a:pt x="2517517" y="0"/>
                      <a:pt x="2547974" y="30457"/>
                      <a:pt x="2547974" y="68028"/>
                    </a:cubicBezTo>
                    <a:lnTo>
                      <a:pt x="2547974" y="340132"/>
                    </a:lnTo>
                    <a:cubicBezTo>
                      <a:pt x="2547974" y="377703"/>
                      <a:pt x="2517517" y="408160"/>
                      <a:pt x="2479946" y="408160"/>
                    </a:cubicBezTo>
                    <a:lnTo>
                      <a:pt x="68028" y="408160"/>
                    </a:lnTo>
                    <a:cubicBezTo>
                      <a:pt x="30457" y="408160"/>
                      <a:pt x="0" y="377703"/>
                      <a:pt x="0" y="340132"/>
                    </a:cubicBezTo>
                    <a:lnTo>
                      <a:pt x="0" y="68028"/>
                    </a:lnTo>
                    <a:close/>
                  </a:path>
                </a:pathLst>
              </a:cu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3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3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116232" tIns="19925" rIns="116232" bIns="19925" numCol="1" spcCol="1270" anchor="ctr" anchorCtr="0">
                <a:noAutofit/>
              </a:bodyPr>
              <a:lstStyle/>
              <a:p>
                <a:pPr marL="0" lvl="0" indent="0" algn="ctr" defTabSz="889000" latinLnBrk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ko-KR" altLang="en-US" sz="1400" b="0" kern="120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통합서버</a:t>
                </a:r>
              </a:p>
            </p:txBody>
          </p:sp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5D3F3827-DECB-E623-BEB9-6E7547DCD427}"/>
                </a:ext>
              </a:extLst>
            </p:cNvPr>
            <p:cNvGrpSpPr/>
            <p:nvPr/>
          </p:nvGrpSpPr>
          <p:grpSpPr>
            <a:xfrm>
              <a:off x="6912898" y="1948692"/>
              <a:ext cx="2542032" cy="1837755"/>
              <a:chOff x="4498848" y="3081528"/>
              <a:chExt cx="2542032" cy="1837755"/>
            </a:xfrm>
          </p:grpSpPr>
          <p:pic>
            <p:nvPicPr>
              <p:cNvPr id="28" name="그래픽 27" descr="텔레비전 단색으로 채워진">
                <a:extLst>
                  <a:ext uri="{FF2B5EF4-FFF2-40B4-BE49-F238E27FC236}">
                    <a16:creationId xmlns:a16="http://schemas.microsoft.com/office/drawing/2014/main" id="{5F232504-5B64-0822-5E04-6462C055A5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4498848" y="3081528"/>
                <a:ext cx="2542032" cy="1837755"/>
              </a:xfrm>
              <a:prstGeom prst="rect">
                <a:avLst/>
              </a:prstGeom>
            </p:spPr>
          </p:pic>
          <p:pic>
            <p:nvPicPr>
              <p:cNvPr id="29" name="그림 28">
                <a:extLst>
                  <a:ext uri="{FF2B5EF4-FFF2-40B4-BE49-F238E27FC236}">
                    <a16:creationId xmlns:a16="http://schemas.microsoft.com/office/drawing/2014/main" id="{9631FC09-BF27-BDF0-3598-9F10BC138E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22781" y="3918168"/>
                <a:ext cx="437542" cy="437542"/>
              </a:xfrm>
              <a:prstGeom prst="rect">
                <a:avLst/>
              </a:prstGeom>
            </p:spPr>
          </p:pic>
          <p:pic>
            <p:nvPicPr>
              <p:cNvPr id="30" name="그래픽 29" descr="길 단색으로 채워진">
                <a:extLst>
                  <a:ext uri="{FF2B5EF4-FFF2-40B4-BE49-F238E27FC236}">
                    <a16:creationId xmlns:a16="http://schemas.microsoft.com/office/drawing/2014/main" id="{CE96E67E-AEC6-4823-3F94-8AEBD5CF24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5821800" y="3290049"/>
                <a:ext cx="863695" cy="1197977"/>
              </a:xfrm>
              <a:prstGeom prst="rect">
                <a:avLst/>
              </a:prstGeom>
            </p:spPr>
          </p:pic>
        </p:grpSp>
        <p:sp>
          <p:nvSpPr>
            <p:cNvPr id="16" name="화살표: 위쪽/아래쪽 15">
              <a:extLst>
                <a:ext uri="{FF2B5EF4-FFF2-40B4-BE49-F238E27FC236}">
                  <a16:creationId xmlns:a16="http://schemas.microsoft.com/office/drawing/2014/main" id="{B083273F-52CA-06FE-5281-40CE3ED55E44}"/>
                </a:ext>
              </a:extLst>
            </p:cNvPr>
            <p:cNvSpPr/>
            <p:nvPr/>
          </p:nvSpPr>
          <p:spPr>
            <a:xfrm>
              <a:off x="7966219" y="3902397"/>
              <a:ext cx="277906" cy="781383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7" name="그래픽 16" descr="데이터베이스 단색으로 채워진">
              <a:extLst>
                <a:ext uri="{FF2B5EF4-FFF2-40B4-BE49-F238E27FC236}">
                  <a16:creationId xmlns:a16="http://schemas.microsoft.com/office/drawing/2014/main" id="{47C56D42-450F-0AE9-6836-62421FBD1294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9016047" y="4944607"/>
              <a:ext cx="826266" cy="826266"/>
            </a:xfrm>
            <a:prstGeom prst="rect">
              <a:avLst/>
            </a:prstGeom>
          </p:spPr>
        </p:pic>
        <p:sp>
          <p:nvSpPr>
            <p:cNvPr id="18" name="화살표: 왼쪽/오른쪽 17">
              <a:extLst>
                <a:ext uri="{FF2B5EF4-FFF2-40B4-BE49-F238E27FC236}">
                  <a16:creationId xmlns:a16="http://schemas.microsoft.com/office/drawing/2014/main" id="{DCC65913-952B-E345-E218-11973AA41EAA}"/>
                </a:ext>
              </a:extLst>
            </p:cNvPr>
            <p:cNvSpPr/>
            <p:nvPr/>
          </p:nvSpPr>
          <p:spPr>
            <a:xfrm>
              <a:off x="8549482" y="5282815"/>
              <a:ext cx="559502" cy="236676"/>
            </a:xfrm>
            <a:prstGeom prst="left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4FD8365-73A3-EED5-07BE-3CD46ED2CA42}"/>
                </a:ext>
              </a:extLst>
            </p:cNvPr>
            <p:cNvSpPr txBox="1"/>
            <p:nvPr/>
          </p:nvSpPr>
          <p:spPr>
            <a:xfrm>
              <a:off x="7339970" y="3553227"/>
              <a:ext cx="1769014" cy="3737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/>
                <a:t>통합모니터링</a:t>
              </a:r>
            </a:p>
          </p:txBody>
        </p:sp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8AA50070-EFC8-E46B-19AF-BB968B60FB84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574762" y="4704057"/>
              <a:ext cx="1055382" cy="1157516"/>
            </a:xfrm>
            <a:prstGeom prst="rect">
              <a:avLst/>
            </a:prstGeom>
          </p:spPr>
        </p:pic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D6EAC515-58F1-B1C3-F374-C42F95CEA66F}"/>
              </a:ext>
            </a:extLst>
          </p:cNvPr>
          <p:cNvGrpSpPr/>
          <p:nvPr/>
        </p:nvGrpSpPr>
        <p:grpSpPr>
          <a:xfrm>
            <a:off x="10019360" y="1848451"/>
            <a:ext cx="1272950" cy="1000387"/>
            <a:chOff x="10490373" y="1767756"/>
            <a:chExt cx="1272950" cy="1000387"/>
          </a:xfrm>
        </p:grpSpPr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E4511F4B-16D1-0A44-BC7A-1BBD8F8EDC6E}"/>
                </a:ext>
              </a:extLst>
            </p:cNvPr>
            <p:cNvGrpSpPr/>
            <p:nvPr/>
          </p:nvGrpSpPr>
          <p:grpSpPr>
            <a:xfrm>
              <a:off x="10490373" y="1767756"/>
              <a:ext cx="1272950" cy="1000387"/>
              <a:chOff x="5639784" y="2503821"/>
              <a:chExt cx="3639962" cy="1000387"/>
            </a:xfrm>
          </p:grpSpPr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37378CEB-A6FC-E72E-0C77-AED306E3EBF9}"/>
                  </a:ext>
                </a:extLst>
              </p:cNvPr>
              <p:cNvSpPr/>
              <p:nvPr/>
            </p:nvSpPr>
            <p:spPr>
              <a:xfrm>
                <a:off x="5639784" y="2630213"/>
                <a:ext cx="3639962" cy="873995"/>
              </a:xfrm>
              <a:prstGeom prst="rect">
                <a:avLst/>
              </a:prstGeom>
            </p:spPr>
            <p:style>
              <a:lnRef idx="2">
                <a:schemeClr val="accent3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48" name="자유형: 도형 47">
                <a:extLst>
                  <a:ext uri="{FF2B5EF4-FFF2-40B4-BE49-F238E27FC236}">
                    <a16:creationId xmlns:a16="http://schemas.microsoft.com/office/drawing/2014/main" id="{1476593A-8511-503C-F07F-B0417AA76E9A}"/>
                  </a:ext>
                </a:extLst>
              </p:cNvPr>
              <p:cNvSpPr/>
              <p:nvPr/>
            </p:nvSpPr>
            <p:spPr>
              <a:xfrm>
                <a:off x="6287866" y="2503821"/>
                <a:ext cx="2547974" cy="263935"/>
              </a:xfrm>
              <a:custGeom>
                <a:avLst/>
                <a:gdLst>
                  <a:gd name="connsiteX0" fmla="*/ 0 w 2547974"/>
                  <a:gd name="connsiteY0" fmla="*/ 68028 h 408160"/>
                  <a:gd name="connsiteX1" fmla="*/ 68028 w 2547974"/>
                  <a:gd name="connsiteY1" fmla="*/ 0 h 408160"/>
                  <a:gd name="connsiteX2" fmla="*/ 2479946 w 2547974"/>
                  <a:gd name="connsiteY2" fmla="*/ 0 h 408160"/>
                  <a:gd name="connsiteX3" fmla="*/ 2547974 w 2547974"/>
                  <a:gd name="connsiteY3" fmla="*/ 68028 h 408160"/>
                  <a:gd name="connsiteX4" fmla="*/ 2547974 w 2547974"/>
                  <a:gd name="connsiteY4" fmla="*/ 340132 h 408160"/>
                  <a:gd name="connsiteX5" fmla="*/ 2479946 w 2547974"/>
                  <a:gd name="connsiteY5" fmla="*/ 408160 h 408160"/>
                  <a:gd name="connsiteX6" fmla="*/ 68028 w 2547974"/>
                  <a:gd name="connsiteY6" fmla="*/ 408160 h 408160"/>
                  <a:gd name="connsiteX7" fmla="*/ 0 w 2547974"/>
                  <a:gd name="connsiteY7" fmla="*/ 340132 h 408160"/>
                  <a:gd name="connsiteX8" fmla="*/ 0 w 2547974"/>
                  <a:gd name="connsiteY8" fmla="*/ 68028 h 4081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547974" h="408160">
                    <a:moveTo>
                      <a:pt x="0" y="68028"/>
                    </a:moveTo>
                    <a:cubicBezTo>
                      <a:pt x="0" y="30457"/>
                      <a:pt x="30457" y="0"/>
                      <a:pt x="68028" y="0"/>
                    </a:cubicBezTo>
                    <a:lnTo>
                      <a:pt x="2479946" y="0"/>
                    </a:lnTo>
                    <a:cubicBezTo>
                      <a:pt x="2517517" y="0"/>
                      <a:pt x="2547974" y="30457"/>
                      <a:pt x="2547974" y="68028"/>
                    </a:cubicBezTo>
                    <a:lnTo>
                      <a:pt x="2547974" y="340132"/>
                    </a:lnTo>
                    <a:cubicBezTo>
                      <a:pt x="2547974" y="377703"/>
                      <a:pt x="2517517" y="408160"/>
                      <a:pt x="2479946" y="408160"/>
                    </a:cubicBezTo>
                    <a:lnTo>
                      <a:pt x="68028" y="408160"/>
                    </a:lnTo>
                    <a:cubicBezTo>
                      <a:pt x="30457" y="408160"/>
                      <a:pt x="0" y="377703"/>
                      <a:pt x="0" y="340132"/>
                    </a:cubicBezTo>
                    <a:lnTo>
                      <a:pt x="0" y="68028"/>
                    </a:lnTo>
                    <a:close/>
                  </a:path>
                </a:pathLst>
              </a:cu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3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3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116232" tIns="19925" rIns="116232" bIns="19925" numCol="1" spcCol="1270" anchor="ctr" anchorCtr="0">
                <a:noAutofit/>
              </a:bodyPr>
              <a:lstStyle/>
              <a:p>
                <a:pPr marL="0" lvl="0" indent="0" algn="ctr" defTabSz="889000" latinLnBrk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ko-KR" altLang="en-US" sz="1200" b="0" kern="1200" cap="none" spc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카카오톡 오픈</a:t>
                </a:r>
                <a:r>
                  <a:rPr lang="en-US" altLang="ko-KR" sz="120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API</a:t>
                </a:r>
                <a:endParaRPr lang="ko-KR" altLang="en-US" sz="1200" b="0" kern="120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p:grpSp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CADD7581-74EE-82CB-FA40-A6ED3150C3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10839978" y="2066310"/>
              <a:ext cx="573739" cy="592246"/>
            </a:xfrm>
            <a:prstGeom prst="rect">
              <a:avLst/>
            </a:prstGeom>
          </p:spPr>
        </p:pic>
      </p:grpSp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25C02211-DFBA-CC49-5C14-4D1F0B0BA032}"/>
              </a:ext>
            </a:extLst>
          </p:cNvPr>
          <p:cNvSpPr/>
          <p:nvPr/>
        </p:nvSpPr>
        <p:spPr>
          <a:xfrm rot="19907854">
            <a:off x="9376601" y="2777232"/>
            <a:ext cx="771155" cy="214363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ctr"/>
            <a:endParaRPr lang="ko-KR" altLang="en-US"/>
          </a:p>
        </p:txBody>
      </p:sp>
      <p:pic>
        <p:nvPicPr>
          <p:cNvPr id="40" name="그래픽 39" descr="앰뷸런스 윤곽선">
            <a:extLst>
              <a:ext uri="{FF2B5EF4-FFF2-40B4-BE49-F238E27FC236}">
                <a16:creationId xmlns:a16="http://schemas.microsoft.com/office/drawing/2014/main" id="{D5958465-7BD8-E906-BC0D-FE89326EF0AE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0402016" y="4382620"/>
            <a:ext cx="694728" cy="694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7949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7F0590-E465-ED99-8B0B-EB157226B8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098" y="595120"/>
            <a:ext cx="3198811" cy="1069975"/>
          </a:xfrm>
        </p:spPr>
        <p:txBody>
          <a:bodyPr>
            <a:normAutofit/>
          </a:bodyPr>
          <a:lstStyle/>
          <a:p>
            <a:r>
              <a:rPr lang="en-US" altLang="ko-KR" b="1"/>
              <a:t>04. </a:t>
            </a:r>
            <a:r>
              <a:rPr lang="ko-KR" altLang="en-US" b="1"/>
              <a:t>프로젝트</a:t>
            </a:r>
            <a:endParaRPr lang="ko-KR" altLang="en-US" b="1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03E9ED5-F9D6-D510-CCE0-6D7EC222906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ko-KR" altLang="en-US" b="1" dirty="0"/>
              <a:t>목표</a:t>
            </a:r>
            <a:endParaRPr lang="en-US" altLang="ko-KR" b="1" dirty="0"/>
          </a:p>
          <a:p>
            <a:r>
              <a:rPr lang="ko-KR" altLang="en-US" b="1"/>
              <a:t>개발 내용</a:t>
            </a:r>
            <a:endParaRPr lang="en-US" altLang="ko-KR" b="1" dirty="0"/>
          </a:p>
          <a:p>
            <a:r>
              <a:rPr lang="ko-KR" altLang="en-US" b="1"/>
              <a:t>차별점</a:t>
            </a:r>
            <a:endParaRPr lang="en-US" altLang="ko-KR" b="1"/>
          </a:p>
          <a:p>
            <a:r>
              <a:rPr lang="ko-KR" altLang="en-US" b="1"/>
              <a:t>시나리오</a:t>
            </a:r>
            <a:endParaRPr lang="en-US" altLang="ko-KR" b="1" dirty="0"/>
          </a:p>
          <a:p>
            <a:r>
              <a:rPr lang="ko-KR" altLang="en-US" b="1" dirty="0"/>
              <a:t>구성도</a:t>
            </a:r>
            <a:endParaRPr lang="en-US" altLang="ko-KR" b="1" dirty="0"/>
          </a:p>
          <a:p>
            <a:r>
              <a:rPr lang="ko-KR" altLang="en-US" b="1" dirty="0">
                <a:solidFill>
                  <a:srgbClr val="3F5FFF"/>
                </a:solidFill>
              </a:rPr>
              <a:t>세부기능 </a:t>
            </a:r>
            <a:endParaRPr lang="en-US" altLang="ko-KR" b="1" dirty="0">
              <a:solidFill>
                <a:srgbClr val="3F5FFF"/>
              </a:solidFill>
            </a:endParaRPr>
          </a:p>
          <a:p>
            <a:r>
              <a:rPr lang="ko-KR" altLang="en-US" b="1" dirty="0"/>
              <a:t>추진 일정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FB17272-D482-6821-5F62-92795D1F51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b="1" dirty="0"/>
              <a:t>세부기능 및 개발 담당자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CC06D569-1DE0-22BF-39C8-8160F109F9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6720348"/>
              </p:ext>
            </p:extLst>
          </p:nvPr>
        </p:nvGraphicFramePr>
        <p:xfrm>
          <a:off x="4184263" y="1956121"/>
          <a:ext cx="7712768" cy="4052353"/>
        </p:xfrm>
        <a:graphic>
          <a:graphicData uri="http://schemas.openxmlformats.org/drawingml/2006/table">
            <a:tbl>
              <a:tblPr firstRow="1" bandRow="1">
                <a:tableStyleId>{74C1A8A3-306A-4EB7-A6B1-4F7E0EB9C5D6}</a:tableStyleId>
              </a:tblPr>
              <a:tblGrid>
                <a:gridCol w="1396236">
                  <a:extLst>
                    <a:ext uri="{9D8B030D-6E8A-4147-A177-3AD203B41FA5}">
                      <a16:colId xmlns:a16="http://schemas.microsoft.com/office/drawing/2014/main" val="4061889476"/>
                    </a:ext>
                  </a:extLst>
                </a:gridCol>
                <a:gridCol w="5298141">
                  <a:extLst>
                    <a:ext uri="{9D8B030D-6E8A-4147-A177-3AD203B41FA5}">
                      <a16:colId xmlns:a16="http://schemas.microsoft.com/office/drawing/2014/main" val="3716375886"/>
                    </a:ext>
                  </a:extLst>
                </a:gridCol>
                <a:gridCol w="1018391">
                  <a:extLst>
                    <a:ext uri="{9D8B030D-6E8A-4147-A177-3AD203B41FA5}">
                      <a16:colId xmlns:a16="http://schemas.microsoft.com/office/drawing/2014/main" val="375721944"/>
                    </a:ext>
                  </a:extLst>
                </a:gridCol>
              </a:tblGrid>
              <a:tr h="4606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+mj-ea"/>
                          <a:ea typeface="+mj-ea"/>
                        </a:rPr>
                        <a:t>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+mj-ea"/>
                          <a:ea typeface="+mj-ea"/>
                        </a:rPr>
                        <a:t>상세 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+mj-ea"/>
                          <a:ea typeface="+mj-ea"/>
                        </a:rPr>
                        <a:t>담당자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36840150"/>
                  </a:ext>
                </a:extLst>
              </a:tr>
              <a:tr h="241362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latin typeface="+mj-ea"/>
                          <a:ea typeface="+mj-ea"/>
                        </a:rPr>
                        <a:t>실신자</a:t>
                      </a:r>
                      <a:endParaRPr lang="en-US" altLang="ko-KR" dirty="0"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+mj-ea"/>
                          <a:ea typeface="+mj-ea"/>
                        </a:rPr>
                        <a:t>탐지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>
                          <a:latin typeface="+mj-ea"/>
                          <a:ea typeface="+mj-ea"/>
                        </a:rPr>
                        <a:t>사람 객체 탐지</a:t>
                      </a:r>
                      <a:endParaRPr lang="en-US" altLang="ko-KR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dirty="0">
                          <a:latin typeface="+mj-ea"/>
                          <a:ea typeface="+mj-ea"/>
                        </a:rPr>
                        <a:t>TBD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51756103"/>
                  </a:ext>
                </a:extLst>
              </a:tr>
              <a:tr h="24136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>
                          <a:latin typeface="+mj-ea"/>
                          <a:ea typeface="+mj-ea"/>
                        </a:rPr>
                        <a:t>사람 </a:t>
                      </a:r>
                      <a:r>
                        <a:rPr lang="ko-KR" altLang="en-US" dirty="0" err="1">
                          <a:latin typeface="+mj-ea"/>
                          <a:ea typeface="+mj-ea"/>
                        </a:rPr>
                        <a:t>스케레톤</a:t>
                      </a:r>
                      <a:r>
                        <a:rPr lang="ko-KR" altLang="en-US" dirty="0">
                          <a:latin typeface="+mj-ea"/>
                          <a:ea typeface="+mj-ea"/>
                        </a:rPr>
                        <a:t> 벡터 추출</a:t>
                      </a:r>
                      <a:endParaRPr lang="en-US" altLang="ko-KR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TBD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2160208"/>
                  </a:ext>
                </a:extLst>
              </a:tr>
              <a:tr h="24136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>
                          <a:latin typeface="+mj-ea"/>
                          <a:ea typeface="+mj-ea"/>
                        </a:rPr>
                        <a:t>실시간 </a:t>
                      </a:r>
                      <a:r>
                        <a:rPr lang="ko-KR" altLang="en-US" dirty="0" err="1">
                          <a:latin typeface="+mj-ea"/>
                          <a:ea typeface="+mj-ea"/>
                        </a:rPr>
                        <a:t>실신자</a:t>
                      </a:r>
                      <a:r>
                        <a:rPr lang="ko-KR" altLang="en-US" dirty="0">
                          <a:latin typeface="+mj-ea"/>
                          <a:ea typeface="+mj-ea"/>
                        </a:rPr>
                        <a:t> 탐지 학습 모델 개발</a:t>
                      </a:r>
                      <a:endParaRPr lang="en-US" altLang="ko-KR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TBD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63610069"/>
                  </a:ext>
                </a:extLst>
              </a:tr>
              <a:tr h="509793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+mj-ea"/>
                          <a:ea typeface="+mj-ea"/>
                        </a:rPr>
                        <a:t>지능형</a:t>
                      </a:r>
                      <a:endParaRPr lang="en-US" altLang="ko-KR" dirty="0"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+mj-ea"/>
                          <a:ea typeface="+mj-ea"/>
                        </a:rPr>
                        <a:t>카메라</a:t>
                      </a:r>
                      <a:endParaRPr lang="en-US" altLang="ko-KR" dirty="0"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+mj-ea"/>
                          <a:ea typeface="+mj-ea"/>
                        </a:rPr>
                        <a:t>제작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 err="1">
                          <a:latin typeface="+mj-ea"/>
                          <a:ea typeface="+mj-ea"/>
                        </a:rPr>
                        <a:t>라즈베리파이와</a:t>
                      </a:r>
                      <a:r>
                        <a:rPr lang="ko-KR" altLang="en-US" dirty="0">
                          <a:latin typeface="+mj-ea"/>
                          <a:ea typeface="+mj-ea"/>
                        </a:rPr>
                        <a:t> 통합 서버 연결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TBD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31198679"/>
                  </a:ext>
                </a:extLst>
              </a:tr>
              <a:tr h="36204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 err="1">
                          <a:latin typeface="+mj-ea"/>
                          <a:ea typeface="+mj-ea"/>
                        </a:rPr>
                        <a:t>라즈베리파이</a:t>
                      </a:r>
                      <a:r>
                        <a:rPr lang="en-US" altLang="ko-KR" dirty="0"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dirty="0">
                          <a:latin typeface="+mj-ea"/>
                          <a:ea typeface="+mj-ea"/>
                        </a:rPr>
                        <a:t>카메라</a:t>
                      </a:r>
                      <a:r>
                        <a:rPr lang="en-US" altLang="ko-KR" dirty="0"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dirty="0">
                          <a:latin typeface="+mj-ea"/>
                          <a:ea typeface="+mj-ea"/>
                        </a:rPr>
                        <a:t>스피커 연결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TBD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8295614"/>
                  </a:ext>
                </a:extLst>
              </a:tr>
              <a:tr h="362043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+mj-ea"/>
                          <a:ea typeface="+mj-ea"/>
                        </a:rPr>
                        <a:t>대응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>
                          <a:latin typeface="+mj-ea"/>
                          <a:ea typeface="+mj-ea"/>
                        </a:rPr>
                        <a:t>자율주행 시스템 개발</a:t>
                      </a:r>
                      <a:endParaRPr lang="en-US" altLang="ko-KR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TBD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52855515"/>
                  </a:ext>
                </a:extLst>
              </a:tr>
              <a:tr h="36204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dirty="0">
                          <a:latin typeface="+mj-ea"/>
                          <a:ea typeface="+mj-ea"/>
                        </a:rPr>
                        <a:t>RC</a:t>
                      </a:r>
                      <a:r>
                        <a:rPr lang="ko-KR" altLang="en-US" dirty="0">
                          <a:latin typeface="+mj-ea"/>
                          <a:ea typeface="+mj-ea"/>
                        </a:rPr>
                        <a:t>카 제작</a:t>
                      </a:r>
                      <a:endParaRPr lang="en-US" altLang="ko-KR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TBD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0461784"/>
                  </a:ext>
                </a:extLst>
              </a:tr>
              <a:tr h="24136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+mj-ea"/>
                          <a:ea typeface="+mj-ea"/>
                        </a:rPr>
                        <a:t>서버 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>
                          <a:latin typeface="+mj-ea"/>
                          <a:ea typeface="+mj-ea"/>
                        </a:rPr>
                        <a:t>이벤트 및 </a:t>
                      </a:r>
                      <a:r>
                        <a:rPr lang="en-US" altLang="ko-KR" dirty="0">
                          <a:latin typeface="+mj-ea"/>
                          <a:ea typeface="+mj-ea"/>
                        </a:rPr>
                        <a:t>DB </a:t>
                      </a:r>
                      <a:r>
                        <a:rPr lang="ko-KR" altLang="en-US" dirty="0">
                          <a:latin typeface="+mj-ea"/>
                          <a:ea typeface="+mj-ea"/>
                        </a:rPr>
                        <a:t>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TBD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9523919"/>
                  </a:ext>
                </a:extLst>
              </a:tr>
              <a:tr h="48272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>
                          <a:latin typeface="+mj-ea"/>
                          <a:ea typeface="+mj-ea"/>
                        </a:rPr>
                        <a:t>모니터링 </a:t>
                      </a:r>
                      <a:r>
                        <a:rPr lang="en-US" altLang="ko-KR" dirty="0">
                          <a:latin typeface="+mj-ea"/>
                          <a:ea typeface="+mj-ea"/>
                        </a:rPr>
                        <a:t>GUI</a:t>
                      </a:r>
                      <a:r>
                        <a:rPr lang="ko-KR" altLang="en-US" dirty="0">
                          <a:latin typeface="+mj-ea"/>
                          <a:ea typeface="+mj-ea"/>
                        </a:rPr>
                        <a:t> 개발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TBD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099521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969397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AEA643-BEF0-F81D-5D89-19423B9FFF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40AAE99-DBFB-582A-F66C-0D75CD1AB96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팀 소개</a:t>
            </a:r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제안 배경</a:t>
            </a:r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필요성</a:t>
            </a:r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>
                <a:latin typeface="HY견고딕" panose="02030600000101010101" pitchFamily="18" charset="-127"/>
                <a:ea typeface="HY견고딕" panose="02030600000101010101" pitchFamily="18" charset="-127"/>
              </a:rPr>
              <a:t>프로젝트</a:t>
            </a:r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기대 효과</a:t>
            </a:r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716134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7F0590-E465-ED99-8B0B-EB157226B8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098" y="595120"/>
            <a:ext cx="3198811" cy="1069975"/>
          </a:xfrm>
        </p:spPr>
        <p:txBody>
          <a:bodyPr>
            <a:normAutofit/>
          </a:bodyPr>
          <a:lstStyle/>
          <a:p>
            <a:r>
              <a:rPr lang="en-US" altLang="ko-KR" b="1"/>
              <a:t>04. </a:t>
            </a:r>
            <a:r>
              <a:rPr lang="ko-KR" altLang="en-US" b="1"/>
              <a:t>프로젝트</a:t>
            </a:r>
            <a:endParaRPr lang="ko-KR" altLang="en-US" b="1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03E9ED5-F9D6-D510-CCE0-6D7EC222906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ko-KR" altLang="en-US" b="1" dirty="0"/>
              <a:t>목표</a:t>
            </a:r>
            <a:endParaRPr lang="en-US" altLang="ko-KR" b="1" dirty="0"/>
          </a:p>
          <a:p>
            <a:r>
              <a:rPr lang="ko-KR" altLang="en-US" b="1"/>
              <a:t>개발 내용</a:t>
            </a:r>
            <a:endParaRPr lang="en-US" altLang="ko-KR" b="1" dirty="0"/>
          </a:p>
          <a:p>
            <a:r>
              <a:rPr lang="ko-KR" altLang="en-US" b="1"/>
              <a:t>차별점</a:t>
            </a:r>
            <a:endParaRPr lang="en-US" altLang="ko-KR" b="1"/>
          </a:p>
          <a:p>
            <a:r>
              <a:rPr lang="ko-KR" altLang="en-US" b="1"/>
              <a:t>시나리오</a:t>
            </a:r>
            <a:endParaRPr lang="en-US" altLang="ko-KR" b="1" dirty="0"/>
          </a:p>
          <a:p>
            <a:r>
              <a:rPr lang="ko-KR" altLang="en-US" b="1" dirty="0"/>
              <a:t>구성도</a:t>
            </a:r>
            <a:endParaRPr lang="en-US" altLang="ko-KR" b="1" dirty="0"/>
          </a:p>
          <a:p>
            <a:r>
              <a:rPr lang="ko-KR" altLang="en-US" b="1" dirty="0"/>
              <a:t>세부기능</a:t>
            </a:r>
            <a:endParaRPr lang="en-US" altLang="ko-KR" b="1" dirty="0"/>
          </a:p>
          <a:p>
            <a:r>
              <a:rPr lang="ko-KR" altLang="en-US" b="1" dirty="0">
                <a:solidFill>
                  <a:srgbClr val="3F5FFF"/>
                </a:solidFill>
              </a:rPr>
              <a:t>추진 일정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FB17272-D482-6821-5F62-92795D1F51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b="1" dirty="0"/>
              <a:t>추진 일정</a:t>
            </a: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68892F6C-2738-4317-5002-0BD695A8E9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0680" y="2010666"/>
            <a:ext cx="9845040" cy="4046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464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CFDF0E-7271-355E-2D17-1AB782B41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b="1" dirty="0"/>
              <a:t>05</a:t>
            </a:r>
            <a:br>
              <a:rPr lang="en-US" altLang="ko-KR" b="1" dirty="0"/>
            </a:br>
            <a:r>
              <a:rPr lang="ko-KR" altLang="en-US" sz="5400" b="1" dirty="0"/>
              <a:t>기대 효과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9591216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FD3C62-7081-F685-5773-753DC0F05A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/>
              <a:t>05. </a:t>
            </a:r>
            <a:r>
              <a:rPr lang="ko-KR" altLang="en-US" b="1" dirty="0"/>
              <a:t>기대 효과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60D3581-43B3-4917-18A3-5788014B6D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dirty="0"/>
              <a:t>CNN, RNN </a:t>
            </a:r>
            <a:r>
              <a:rPr lang="ko-KR" altLang="en-US" dirty="0"/>
              <a:t>학습으로 높은 정확도 구현 </a:t>
            </a:r>
          </a:p>
          <a:p>
            <a:pPr>
              <a:lnSpc>
                <a:spcPct val="100000"/>
              </a:lnSpc>
            </a:pPr>
            <a:r>
              <a:rPr lang="ko-KR" altLang="en-US" spc="-150" dirty="0" err="1"/>
              <a:t>실신자</a:t>
            </a:r>
            <a:r>
              <a:rPr lang="ko-KR" altLang="en-US" spc="-150" dirty="0"/>
              <a:t> 발생 시 빠른 조치를 통해 사망률을</a:t>
            </a:r>
            <a:r>
              <a:rPr lang="ko-KR" altLang="en-US" dirty="0"/>
              <a:t> 줄임</a:t>
            </a:r>
          </a:p>
          <a:p>
            <a:pPr>
              <a:lnSpc>
                <a:spcPct val="100000"/>
              </a:lnSpc>
            </a:pPr>
            <a:r>
              <a:rPr lang="ko-KR" altLang="en-US" dirty="0"/>
              <a:t>길거리 뿐만 아니 라 스마트 홈 </a:t>
            </a:r>
            <a:r>
              <a:rPr lang="en-US" altLang="ko-KR" dirty="0"/>
              <a:t>AI </a:t>
            </a:r>
            <a:r>
              <a:rPr lang="ko-KR" altLang="en-US" dirty="0"/>
              <a:t>로봇</a:t>
            </a:r>
            <a:r>
              <a:rPr lang="en-US" altLang="ko-KR" dirty="0"/>
              <a:t>, </a:t>
            </a:r>
            <a:r>
              <a:rPr lang="ko-KR" altLang="en-US" dirty="0"/>
              <a:t>건물 내 </a:t>
            </a:r>
            <a:r>
              <a:rPr lang="en-US" altLang="ko-KR" dirty="0"/>
              <a:t>CCTV</a:t>
            </a:r>
            <a:r>
              <a:rPr lang="ko-KR" altLang="en-US" dirty="0"/>
              <a:t>등에 </a:t>
            </a:r>
            <a:r>
              <a:rPr lang="en-US" altLang="ko-KR" dirty="0"/>
              <a:t>API</a:t>
            </a:r>
            <a:r>
              <a:rPr lang="ko-KR" altLang="en-US" dirty="0"/>
              <a:t>를 제공 함으로 </a:t>
            </a:r>
            <a:r>
              <a:rPr lang="en-US" altLang="ko-KR" dirty="0"/>
              <a:t>software </a:t>
            </a:r>
            <a:r>
              <a:rPr lang="ko-KR" altLang="en-US" dirty="0"/>
              <a:t>적으로 운용 가능</a:t>
            </a:r>
            <a:endParaRPr lang="en-US" altLang="ko-KR" dirty="0"/>
          </a:p>
          <a:p>
            <a:pPr>
              <a:lnSpc>
                <a:spcPct val="100000"/>
              </a:lnSpc>
            </a:pPr>
            <a:r>
              <a:rPr lang="ko-KR" altLang="en-US" dirty="0"/>
              <a:t>얼굴 인식 기능을 추가하여 신청자에 한해 보호자에게 연락 가능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40F213C-1A0E-90F8-BC44-BC467D5FD83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ko-KR" altLang="en-US" b="1" dirty="0">
                <a:solidFill>
                  <a:srgbClr val="3F5FFF"/>
                </a:solidFill>
              </a:rPr>
              <a:t>기술적</a:t>
            </a:r>
            <a:endParaRPr lang="en-US" altLang="ko-KR" b="1" dirty="0">
              <a:solidFill>
                <a:srgbClr val="3F5FFF"/>
              </a:solidFill>
            </a:endParaRPr>
          </a:p>
          <a:p>
            <a:r>
              <a:rPr lang="ko-KR" altLang="en-US" b="1" dirty="0"/>
              <a:t>사회적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498CBE8-03F9-8FF4-B3E9-4F62134AD2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기술적</a:t>
            </a:r>
          </a:p>
        </p:txBody>
      </p:sp>
    </p:spTree>
    <p:extLst>
      <p:ext uri="{BB962C8B-B14F-4D97-AF65-F5344CB8AC3E}">
        <p14:creationId xmlns:p14="http://schemas.microsoft.com/office/powerpoint/2010/main" val="13930698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FD3C62-7081-F685-5773-753DC0F05A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/>
              <a:t>05. </a:t>
            </a:r>
            <a:r>
              <a:rPr lang="ko-KR" altLang="en-US" b="1" dirty="0"/>
              <a:t>기대 효과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60D3581-43B3-4917-18A3-5788014B6D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pc="-150" dirty="0"/>
              <a:t>실신 외의 응급상황</a:t>
            </a:r>
            <a:r>
              <a:rPr lang="en-US" altLang="ko-KR" spc="-150" dirty="0"/>
              <a:t>, </a:t>
            </a:r>
            <a:r>
              <a:rPr lang="ko-KR" altLang="en-US" spc="-150" dirty="0"/>
              <a:t>범죄</a:t>
            </a:r>
            <a:r>
              <a:rPr lang="en-US" altLang="ko-KR" spc="-150" dirty="0"/>
              <a:t>, </a:t>
            </a:r>
            <a:r>
              <a:rPr lang="ko-KR" altLang="en-US" spc="-150" dirty="0"/>
              <a:t>사회적인 이슈에 </a:t>
            </a:r>
            <a:r>
              <a:rPr lang="ko-KR" altLang="en-US" dirty="0"/>
              <a:t>관련된 문제 해결 </a:t>
            </a:r>
          </a:p>
          <a:p>
            <a:r>
              <a:rPr lang="ko-KR" altLang="en-US" dirty="0"/>
              <a:t>몸 약한 노약자들의 불안감 감소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40F213C-1A0E-90F8-BC44-BC467D5FD83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ko-KR" altLang="en-US" b="1" dirty="0"/>
              <a:t>기술적</a:t>
            </a:r>
            <a:endParaRPr lang="en-US" altLang="ko-KR" b="1" dirty="0"/>
          </a:p>
          <a:p>
            <a:r>
              <a:rPr lang="ko-KR" altLang="en-US" b="1" dirty="0">
                <a:solidFill>
                  <a:srgbClr val="3F5FFF"/>
                </a:solidFill>
              </a:rPr>
              <a:t>사회적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498CBE8-03F9-8FF4-B3E9-4F62134AD2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사회적</a:t>
            </a:r>
          </a:p>
        </p:txBody>
      </p:sp>
    </p:spTree>
    <p:extLst>
      <p:ext uri="{BB962C8B-B14F-4D97-AF65-F5344CB8AC3E}">
        <p14:creationId xmlns:p14="http://schemas.microsoft.com/office/powerpoint/2010/main" val="1010691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FF7E83-AC6B-04FD-0206-C0CC9B4CE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Q&amp;A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981250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FF7E83-AC6B-04FD-0206-C0CC9B4CE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18269152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CFDF0E-7271-355E-2D17-1AB782B41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b="1" dirty="0"/>
              <a:t>01</a:t>
            </a:r>
            <a:br>
              <a:rPr lang="en-US" altLang="ko-KR" b="1" dirty="0"/>
            </a:br>
            <a:r>
              <a:rPr lang="ko-KR" altLang="en-US" sz="5400" b="1" dirty="0"/>
              <a:t>팀 소개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2849278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97F653-5B63-BF6E-53F1-C3C450BF1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01. </a:t>
            </a:r>
            <a:r>
              <a:rPr lang="ko-KR" altLang="en-US" dirty="0"/>
              <a:t>팀 소개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695E996C-05AE-84CD-2063-86143E0BF4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23"/>
          <a:stretch/>
        </p:blipFill>
        <p:spPr bwMode="auto">
          <a:xfrm>
            <a:off x="985907" y="2097740"/>
            <a:ext cx="2722246" cy="2209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59B19E97-D6AC-DF88-3376-4B481926E2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66" t="12810" r="15566"/>
          <a:stretch/>
        </p:blipFill>
        <p:spPr bwMode="auto">
          <a:xfrm>
            <a:off x="4652472" y="2097739"/>
            <a:ext cx="2722246" cy="2209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BB9FFD5E-00E8-DE8B-B640-7D9E0D0B5E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2" t="19355" r="4952" b="25806"/>
          <a:stretch/>
        </p:blipFill>
        <p:spPr bwMode="auto">
          <a:xfrm>
            <a:off x="8319036" y="2097558"/>
            <a:ext cx="2722247" cy="2209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AF380C76-ADB0-DE85-E923-6EC564E9AFA1}"/>
              </a:ext>
            </a:extLst>
          </p:cNvPr>
          <p:cNvSpPr/>
          <p:nvPr/>
        </p:nvSpPr>
        <p:spPr>
          <a:xfrm>
            <a:off x="4652472" y="4306829"/>
            <a:ext cx="2722246" cy="206696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endParaRPr lang="en-US" altLang="ko-KR" sz="2000" b="0" i="0" u="none" strike="noStrike" dirty="0">
              <a:solidFill>
                <a:srgbClr val="3C3C3B"/>
              </a:solidFill>
              <a:effectLst/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ko-KR" altLang="en-US" sz="2000" b="0" i="0" u="none" strike="noStrike" dirty="0">
                <a:solidFill>
                  <a:srgbClr val="3C3C3B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최승현</a:t>
            </a:r>
            <a:endParaRPr lang="en-US" altLang="ko-KR" dirty="0">
              <a:solidFill>
                <a:srgbClr val="3C3C3B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endParaRPr lang="en-US" altLang="ko-KR" sz="600" dirty="0">
              <a:solidFill>
                <a:srgbClr val="3C3C3B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ko-KR" altLang="en-US" dirty="0">
                <a:solidFill>
                  <a:srgbClr val="3C3C3B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팀</a:t>
            </a:r>
            <a:r>
              <a:rPr lang="ko-KR" altLang="en-US" b="0" dirty="0">
                <a:solidFill>
                  <a:srgbClr val="3C3C3B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장</a:t>
            </a:r>
            <a:endParaRPr lang="en-US" altLang="ko-KR" b="0" dirty="0">
              <a:effectLst/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b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</a:b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DEB362A-8B42-CD73-1AD2-701D7CCEF26C}"/>
              </a:ext>
            </a:extLst>
          </p:cNvPr>
          <p:cNvSpPr/>
          <p:nvPr/>
        </p:nvSpPr>
        <p:spPr>
          <a:xfrm>
            <a:off x="8319037" y="4306829"/>
            <a:ext cx="2722246" cy="206696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endParaRPr lang="en-US" altLang="ko-KR" sz="2000" b="0" i="0" u="none" strike="noStrike" dirty="0">
              <a:solidFill>
                <a:srgbClr val="3C3C3B"/>
              </a:solidFill>
              <a:effectLst/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ko-KR" altLang="en-US" sz="2000" dirty="0">
                <a:solidFill>
                  <a:srgbClr val="3C3C3B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정헌수</a:t>
            </a:r>
            <a:endParaRPr lang="en-US" altLang="ko-KR" sz="2000" dirty="0">
              <a:solidFill>
                <a:srgbClr val="3C3C3B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endParaRPr lang="en-US" altLang="ko-KR" sz="600" dirty="0">
              <a:solidFill>
                <a:srgbClr val="3C3C3B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ko-KR" altLang="en-US" b="0" dirty="0">
                <a:solidFill>
                  <a:srgbClr val="3C3C3B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팀원</a:t>
            </a:r>
            <a:endParaRPr lang="en-US" altLang="ko-KR" b="0" dirty="0">
              <a:effectLst/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b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</a:b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520ACAA6-6DE5-DB05-46F5-4C12808FB5D6}"/>
              </a:ext>
            </a:extLst>
          </p:cNvPr>
          <p:cNvGrpSpPr/>
          <p:nvPr/>
        </p:nvGrpSpPr>
        <p:grpSpPr>
          <a:xfrm>
            <a:off x="1795701" y="5734592"/>
            <a:ext cx="1102658" cy="468820"/>
            <a:chOff x="1506072" y="5725792"/>
            <a:chExt cx="1295773" cy="648000"/>
          </a:xfrm>
        </p:grpSpPr>
        <p:pic>
          <p:nvPicPr>
            <p:cNvPr id="11" name="그래픽 10" descr="왼쪽 캐럿 윤곽선">
              <a:extLst>
                <a:ext uri="{FF2B5EF4-FFF2-40B4-BE49-F238E27FC236}">
                  <a16:creationId xmlns:a16="http://schemas.microsoft.com/office/drawing/2014/main" id="{7E7BDD37-7B9C-8EE2-E876-F9AB283BD19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506072" y="5725905"/>
              <a:ext cx="647887" cy="647887"/>
            </a:xfrm>
            <a:prstGeom prst="rect">
              <a:avLst/>
            </a:prstGeom>
          </p:spPr>
        </p:pic>
        <p:pic>
          <p:nvPicPr>
            <p:cNvPr id="12" name="그래픽 11" descr="왼쪽 캐럿 윤곽선">
              <a:extLst>
                <a:ext uri="{FF2B5EF4-FFF2-40B4-BE49-F238E27FC236}">
                  <a16:creationId xmlns:a16="http://schemas.microsoft.com/office/drawing/2014/main" id="{310EF88F-DAD6-B538-01A6-80E573C2085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830015" y="5725792"/>
              <a:ext cx="647887" cy="647887"/>
            </a:xfrm>
            <a:prstGeom prst="rect">
              <a:avLst/>
            </a:prstGeom>
          </p:spPr>
        </p:pic>
        <p:pic>
          <p:nvPicPr>
            <p:cNvPr id="13" name="그래픽 12" descr="왼쪽 캐럿 윤곽선">
              <a:extLst>
                <a:ext uri="{FF2B5EF4-FFF2-40B4-BE49-F238E27FC236}">
                  <a16:creationId xmlns:a16="http://schemas.microsoft.com/office/drawing/2014/main" id="{68977BE4-CC4D-E17A-62E4-D5846750B18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153958" y="5725792"/>
              <a:ext cx="647887" cy="647887"/>
            </a:xfrm>
            <a:prstGeom prst="rect">
              <a:avLst/>
            </a:prstGeom>
          </p:spPr>
        </p:pic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2ACB9CA0-6DDF-411D-C22A-E11DB79C92FC}"/>
              </a:ext>
            </a:extLst>
          </p:cNvPr>
          <p:cNvGrpSpPr/>
          <p:nvPr/>
        </p:nvGrpSpPr>
        <p:grpSpPr>
          <a:xfrm>
            <a:off x="5462266" y="5734674"/>
            <a:ext cx="1102658" cy="468820"/>
            <a:chOff x="1506072" y="5725792"/>
            <a:chExt cx="1295773" cy="648000"/>
          </a:xfrm>
        </p:grpSpPr>
        <p:pic>
          <p:nvPicPr>
            <p:cNvPr id="16" name="그래픽 15" descr="왼쪽 캐럿 윤곽선">
              <a:extLst>
                <a:ext uri="{FF2B5EF4-FFF2-40B4-BE49-F238E27FC236}">
                  <a16:creationId xmlns:a16="http://schemas.microsoft.com/office/drawing/2014/main" id="{A9B86EF3-42D3-95EA-BB17-2C8860F2D8D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506072" y="5725905"/>
              <a:ext cx="647887" cy="647887"/>
            </a:xfrm>
            <a:prstGeom prst="rect">
              <a:avLst/>
            </a:prstGeom>
          </p:spPr>
        </p:pic>
        <p:pic>
          <p:nvPicPr>
            <p:cNvPr id="17" name="그래픽 16" descr="왼쪽 캐럿 윤곽선">
              <a:extLst>
                <a:ext uri="{FF2B5EF4-FFF2-40B4-BE49-F238E27FC236}">
                  <a16:creationId xmlns:a16="http://schemas.microsoft.com/office/drawing/2014/main" id="{663195E5-FC20-6DAD-2426-768C27C4DED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830015" y="5725792"/>
              <a:ext cx="647887" cy="647887"/>
            </a:xfrm>
            <a:prstGeom prst="rect">
              <a:avLst/>
            </a:prstGeom>
          </p:spPr>
        </p:pic>
        <p:pic>
          <p:nvPicPr>
            <p:cNvPr id="18" name="그래픽 17" descr="왼쪽 캐럿 윤곽선">
              <a:extLst>
                <a:ext uri="{FF2B5EF4-FFF2-40B4-BE49-F238E27FC236}">
                  <a16:creationId xmlns:a16="http://schemas.microsoft.com/office/drawing/2014/main" id="{0DFBAF3F-1161-676C-0F32-B6F1AD7AE16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153958" y="5725792"/>
              <a:ext cx="647887" cy="647887"/>
            </a:xfrm>
            <a:prstGeom prst="rect">
              <a:avLst/>
            </a:prstGeom>
          </p:spPr>
        </p:pic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0686281E-F2EB-5912-0724-515CCB934FC5}"/>
              </a:ext>
            </a:extLst>
          </p:cNvPr>
          <p:cNvGrpSpPr/>
          <p:nvPr/>
        </p:nvGrpSpPr>
        <p:grpSpPr>
          <a:xfrm>
            <a:off x="9128830" y="5734592"/>
            <a:ext cx="1102658" cy="468820"/>
            <a:chOff x="1506072" y="5725792"/>
            <a:chExt cx="1295773" cy="648000"/>
          </a:xfrm>
        </p:grpSpPr>
        <p:pic>
          <p:nvPicPr>
            <p:cNvPr id="20" name="그래픽 19" descr="왼쪽 캐럿 윤곽선">
              <a:extLst>
                <a:ext uri="{FF2B5EF4-FFF2-40B4-BE49-F238E27FC236}">
                  <a16:creationId xmlns:a16="http://schemas.microsoft.com/office/drawing/2014/main" id="{B723856B-158A-E7B0-55DF-FB9D5060D14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506072" y="5725905"/>
              <a:ext cx="647887" cy="647887"/>
            </a:xfrm>
            <a:prstGeom prst="rect">
              <a:avLst/>
            </a:prstGeom>
          </p:spPr>
        </p:pic>
        <p:pic>
          <p:nvPicPr>
            <p:cNvPr id="21" name="그래픽 20" descr="왼쪽 캐럿 윤곽선">
              <a:extLst>
                <a:ext uri="{FF2B5EF4-FFF2-40B4-BE49-F238E27FC236}">
                  <a16:creationId xmlns:a16="http://schemas.microsoft.com/office/drawing/2014/main" id="{87051CBF-F6DF-3FEA-A8B7-C894A6F4D1E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830015" y="5725792"/>
              <a:ext cx="647887" cy="647887"/>
            </a:xfrm>
            <a:prstGeom prst="rect">
              <a:avLst/>
            </a:prstGeom>
          </p:spPr>
        </p:pic>
        <p:pic>
          <p:nvPicPr>
            <p:cNvPr id="22" name="그래픽 21" descr="왼쪽 캐럿 윤곽선">
              <a:extLst>
                <a:ext uri="{FF2B5EF4-FFF2-40B4-BE49-F238E27FC236}">
                  <a16:creationId xmlns:a16="http://schemas.microsoft.com/office/drawing/2014/main" id="{D407A291-2B4F-D09C-A408-33AF2B755D7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153958" y="5725792"/>
              <a:ext cx="647887" cy="647887"/>
            </a:xfrm>
            <a:prstGeom prst="rect">
              <a:avLst/>
            </a:prstGeom>
          </p:spPr>
        </p:pic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2C8D945E-0891-0094-493D-1C2A42DFE3D2}"/>
              </a:ext>
            </a:extLst>
          </p:cNvPr>
          <p:cNvSpPr/>
          <p:nvPr/>
        </p:nvSpPr>
        <p:spPr>
          <a:xfrm>
            <a:off x="985907" y="4306828"/>
            <a:ext cx="2722246" cy="206696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endParaRPr lang="en-US" altLang="ko-KR" sz="2000" b="0" i="0" u="none" strike="noStrike" dirty="0">
              <a:solidFill>
                <a:srgbClr val="3C3C3B"/>
              </a:solidFill>
              <a:effectLst/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ko-KR" altLang="en-US" sz="2000" b="0" i="0" u="none" strike="noStrike" dirty="0">
                <a:solidFill>
                  <a:srgbClr val="3C3C3B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한승완</a:t>
            </a:r>
            <a:endParaRPr lang="en-US" altLang="ko-KR" dirty="0">
              <a:solidFill>
                <a:srgbClr val="3C3C3B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endParaRPr lang="en-US" altLang="ko-KR" sz="600" dirty="0">
              <a:solidFill>
                <a:srgbClr val="3C3C3B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ko-KR" altLang="en-US" b="0" dirty="0">
                <a:solidFill>
                  <a:srgbClr val="3C3C3B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지도 교수</a:t>
            </a:r>
            <a:endParaRPr lang="en-US" altLang="ko-KR" b="0" dirty="0">
              <a:effectLst/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b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</a:b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06AEBEFB-8AED-DD8E-0286-B41AAF3AB445}"/>
              </a:ext>
            </a:extLst>
          </p:cNvPr>
          <p:cNvGrpSpPr/>
          <p:nvPr/>
        </p:nvGrpSpPr>
        <p:grpSpPr>
          <a:xfrm>
            <a:off x="1795701" y="5732937"/>
            <a:ext cx="1102658" cy="468820"/>
            <a:chOff x="1506072" y="5725792"/>
            <a:chExt cx="1295773" cy="648000"/>
          </a:xfrm>
        </p:grpSpPr>
        <p:pic>
          <p:nvPicPr>
            <p:cNvPr id="5" name="그래픽 4" descr="왼쪽 캐럿 윤곽선">
              <a:extLst>
                <a:ext uri="{FF2B5EF4-FFF2-40B4-BE49-F238E27FC236}">
                  <a16:creationId xmlns:a16="http://schemas.microsoft.com/office/drawing/2014/main" id="{3D6E330E-A118-C143-5AD0-7EDB07E5578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506072" y="5725905"/>
              <a:ext cx="647887" cy="647887"/>
            </a:xfrm>
            <a:prstGeom prst="rect">
              <a:avLst/>
            </a:prstGeom>
          </p:spPr>
        </p:pic>
        <p:pic>
          <p:nvPicPr>
            <p:cNvPr id="6" name="그래픽 5" descr="왼쪽 캐럿 윤곽선">
              <a:extLst>
                <a:ext uri="{FF2B5EF4-FFF2-40B4-BE49-F238E27FC236}">
                  <a16:creationId xmlns:a16="http://schemas.microsoft.com/office/drawing/2014/main" id="{0E074B64-33E8-E02E-DE2D-107C163203B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830015" y="5725792"/>
              <a:ext cx="647887" cy="647887"/>
            </a:xfrm>
            <a:prstGeom prst="rect">
              <a:avLst/>
            </a:prstGeom>
          </p:spPr>
        </p:pic>
        <p:pic>
          <p:nvPicPr>
            <p:cNvPr id="10" name="그래픽 9" descr="왼쪽 캐럿 윤곽선">
              <a:extLst>
                <a:ext uri="{FF2B5EF4-FFF2-40B4-BE49-F238E27FC236}">
                  <a16:creationId xmlns:a16="http://schemas.microsoft.com/office/drawing/2014/main" id="{10C719DB-8334-37EF-FC13-953AADCD98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153958" y="5725792"/>
              <a:ext cx="647887" cy="64788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449449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97F653-5B63-BF6E-53F1-C3C450BF1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01. </a:t>
            </a:r>
            <a:r>
              <a:rPr lang="ko-KR" altLang="en-US" dirty="0"/>
              <a:t>팀 소개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F380C76-ADB0-DE85-E923-6EC564E9AFA1}"/>
              </a:ext>
            </a:extLst>
          </p:cNvPr>
          <p:cNvSpPr/>
          <p:nvPr/>
        </p:nvSpPr>
        <p:spPr>
          <a:xfrm>
            <a:off x="4652472" y="4306829"/>
            <a:ext cx="2722246" cy="206696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endParaRPr lang="en-US" altLang="ko-KR" sz="2000" b="0" i="0" u="none" strike="noStrike" dirty="0">
              <a:solidFill>
                <a:srgbClr val="3C3C3B"/>
              </a:solidFill>
              <a:effectLst/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ko-KR" altLang="en-US" sz="2000" b="0" i="0" u="none" strike="noStrike" dirty="0" err="1">
                <a:solidFill>
                  <a:srgbClr val="3C3C3B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조찬우</a:t>
            </a:r>
            <a:endParaRPr lang="en-US" altLang="ko-KR" dirty="0">
              <a:solidFill>
                <a:srgbClr val="3C3C3B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endParaRPr lang="en-US" altLang="ko-KR" sz="600" dirty="0">
              <a:solidFill>
                <a:srgbClr val="3C3C3B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ko-KR" altLang="en-US" b="0" dirty="0">
                <a:solidFill>
                  <a:srgbClr val="3C3C3B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팀원</a:t>
            </a:r>
            <a:endParaRPr lang="en-US" altLang="ko-KR" b="0" dirty="0">
              <a:effectLst/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b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</a:b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DEB362A-8B42-CD73-1AD2-701D7CCEF26C}"/>
              </a:ext>
            </a:extLst>
          </p:cNvPr>
          <p:cNvSpPr/>
          <p:nvPr/>
        </p:nvSpPr>
        <p:spPr>
          <a:xfrm>
            <a:off x="8319037" y="4306829"/>
            <a:ext cx="2722246" cy="206696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endParaRPr lang="en-US" altLang="ko-KR" sz="2000" b="0" i="0" u="none" strike="noStrike" dirty="0">
              <a:solidFill>
                <a:srgbClr val="3C3C3B"/>
              </a:solidFill>
              <a:effectLst/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ko-KR" altLang="en-US" sz="2000" b="0" i="0" u="none" strike="noStrike" dirty="0">
                <a:solidFill>
                  <a:srgbClr val="3C3C3B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황성민</a:t>
            </a:r>
            <a:endParaRPr lang="en-US" altLang="ko-KR" dirty="0">
              <a:solidFill>
                <a:srgbClr val="3C3C3B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endParaRPr lang="en-US" altLang="ko-KR" sz="600" dirty="0">
              <a:solidFill>
                <a:srgbClr val="3C3C3B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ko-KR" altLang="en-US" b="0" dirty="0">
                <a:solidFill>
                  <a:srgbClr val="3C3C3B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팀원</a:t>
            </a:r>
            <a:endParaRPr lang="en-US" altLang="ko-KR" b="0" dirty="0">
              <a:effectLst/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b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</a:b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DB709473-D236-2875-5F6C-125EEFED4F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799" t="46838" b="28696"/>
          <a:stretch/>
        </p:blipFill>
        <p:spPr bwMode="auto">
          <a:xfrm>
            <a:off x="985905" y="2097558"/>
            <a:ext cx="2722247" cy="2209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BBC3EC3F-9295-04B2-1F85-FB469E699D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4908955" y="1840890"/>
            <a:ext cx="2209271" cy="2722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90996B5B-8708-96D1-FC66-8BEE823F58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07" t="-8" r="10776" b="8"/>
          <a:stretch/>
        </p:blipFill>
        <p:spPr bwMode="auto">
          <a:xfrm>
            <a:off x="8319028" y="2097377"/>
            <a:ext cx="2722245" cy="2209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5319A27C-CFC9-0AF2-0D6B-07E029C6ABFF}"/>
              </a:ext>
            </a:extLst>
          </p:cNvPr>
          <p:cNvGrpSpPr/>
          <p:nvPr/>
        </p:nvGrpSpPr>
        <p:grpSpPr>
          <a:xfrm>
            <a:off x="5462266" y="5734674"/>
            <a:ext cx="1102658" cy="468820"/>
            <a:chOff x="1506072" y="5725792"/>
            <a:chExt cx="1295773" cy="648000"/>
          </a:xfrm>
        </p:grpSpPr>
        <p:pic>
          <p:nvPicPr>
            <p:cNvPr id="19" name="그래픽 18" descr="왼쪽 캐럿 윤곽선">
              <a:extLst>
                <a:ext uri="{FF2B5EF4-FFF2-40B4-BE49-F238E27FC236}">
                  <a16:creationId xmlns:a16="http://schemas.microsoft.com/office/drawing/2014/main" id="{93C2AE8B-3085-77EA-5ECD-CCDBC722BA2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506072" y="5725905"/>
              <a:ext cx="647887" cy="647887"/>
            </a:xfrm>
            <a:prstGeom prst="rect">
              <a:avLst/>
            </a:prstGeom>
          </p:spPr>
        </p:pic>
        <p:pic>
          <p:nvPicPr>
            <p:cNvPr id="20" name="그래픽 19" descr="왼쪽 캐럿 윤곽선">
              <a:extLst>
                <a:ext uri="{FF2B5EF4-FFF2-40B4-BE49-F238E27FC236}">
                  <a16:creationId xmlns:a16="http://schemas.microsoft.com/office/drawing/2014/main" id="{E4F2DF5D-101F-0A81-C556-9544541B133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830015" y="5725792"/>
              <a:ext cx="647887" cy="647887"/>
            </a:xfrm>
            <a:prstGeom prst="rect">
              <a:avLst/>
            </a:prstGeom>
          </p:spPr>
        </p:pic>
        <p:pic>
          <p:nvPicPr>
            <p:cNvPr id="21" name="그래픽 20" descr="왼쪽 캐럿 윤곽선">
              <a:extLst>
                <a:ext uri="{FF2B5EF4-FFF2-40B4-BE49-F238E27FC236}">
                  <a16:creationId xmlns:a16="http://schemas.microsoft.com/office/drawing/2014/main" id="{DFA010BC-A002-B769-CFF1-2BBB6BDA1A3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153958" y="5725792"/>
              <a:ext cx="647887" cy="647887"/>
            </a:xfrm>
            <a:prstGeom prst="rect">
              <a:avLst/>
            </a:prstGeom>
          </p:spPr>
        </p:pic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ABB975CE-195C-0BB6-7D41-E1A699584B1A}"/>
              </a:ext>
            </a:extLst>
          </p:cNvPr>
          <p:cNvGrpSpPr/>
          <p:nvPr/>
        </p:nvGrpSpPr>
        <p:grpSpPr>
          <a:xfrm>
            <a:off x="9128830" y="5734592"/>
            <a:ext cx="1102658" cy="468820"/>
            <a:chOff x="1506072" y="5725792"/>
            <a:chExt cx="1295773" cy="648000"/>
          </a:xfrm>
        </p:grpSpPr>
        <p:pic>
          <p:nvPicPr>
            <p:cNvPr id="23" name="그래픽 22" descr="왼쪽 캐럿 윤곽선">
              <a:extLst>
                <a:ext uri="{FF2B5EF4-FFF2-40B4-BE49-F238E27FC236}">
                  <a16:creationId xmlns:a16="http://schemas.microsoft.com/office/drawing/2014/main" id="{BD6ED476-627E-9816-9831-EC74A24D2E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506072" y="5725905"/>
              <a:ext cx="647887" cy="647887"/>
            </a:xfrm>
            <a:prstGeom prst="rect">
              <a:avLst/>
            </a:prstGeom>
          </p:spPr>
        </p:pic>
        <p:pic>
          <p:nvPicPr>
            <p:cNvPr id="24" name="그래픽 23" descr="왼쪽 캐럿 윤곽선">
              <a:extLst>
                <a:ext uri="{FF2B5EF4-FFF2-40B4-BE49-F238E27FC236}">
                  <a16:creationId xmlns:a16="http://schemas.microsoft.com/office/drawing/2014/main" id="{E7B58B33-EA1E-5737-93FA-CB366B3EE44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830015" y="5725792"/>
              <a:ext cx="647887" cy="647887"/>
            </a:xfrm>
            <a:prstGeom prst="rect">
              <a:avLst/>
            </a:prstGeom>
          </p:spPr>
        </p:pic>
        <p:pic>
          <p:nvPicPr>
            <p:cNvPr id="25" name="그래픽 24" descr="왼쪽 캐럿 윤곽선">
              <a:extLst>
                <a:ext uri="{FF2B5EF4-FFF2-40B4-BE49-F238E27FC236}">
                  <a16:creationId xmlns:a16="http://schemas.microsoft.com/office/drawing/2014/main" id="{AE84681A-9A2D-B3E9-88F9-677750B599A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153958" y="5725792"/>
              <a:ext cx="647887" cy="647887"/>
            </a:xfrm>
            <a:prstGeom prst="rect">
              <a:avLst/>
            </a:prstGeom>
          </p:spPr>
        </p:pic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54536085-8BEE-905B-A1F9-9AE66C4D54E6}"/>
              </a:ext>
            </a:extLst>
          </p:cNvPr>
          <p:cNvSpPr/>
          <p:nvPr/>
        </p:nvSpPr>
        <p:spPr>
          <a:xfrm>
            <a:off x="974000" y="4306829"/>
            <a:ext cx="2722246" cy="206696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endParaRPr lang="en-US" altLang="ko-KR" sz="2000" b="0" i="0" u="none" strike="noStrike" dirty="0">
              <a:solidFill>
                <a:srgbClr val="3C3C3B"/>
              </a:solidFill>
              <a:effectLst/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ko-KR" altLang="en-US" sz="2000" b="0" i="0" u="none" strike="noStrike" dirty="0">
                <a:solidFill>
                  <a:srgbClr val="3C3C3B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이민우</a:t>
            </a:r>
            <a:endParaRPr lang="en-US" altLang="ko-KR" dirty="0">
              <a:solidFill>
                <a:srgbClr val="3C3C3B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endParaRPr lang="en-US" altLang="ko-KR" sz="600" dirty="0">
              <a:solidFill>
                <a:srgbClr val="3C3C3B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ko-KR" altLang="en-US" dirty="0">
                <a:solidFill>
                  <a:srgbClr val="3C3C3B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팀원</a:t>
            </a:r>
            <a:endParaRPr lang="en-US" altLang="ko-KR" b="0" dirty="0">
              <a:effectLst/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b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</a:b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3EBFF785-FA6B-DE96-19DF-D41F88FC7F78}"/>
              </a:ext>
            </a:extLst>
          </p:cNvPr>
          <p:cNvGrpSpPr/>
          <p:nvPr/>
        </p:nvGrpSpPr>
        <p:grpSpPr>
          <a:xfrm>
            <a:off x="1795701" y="5732937"/>
            <a:ext cx="1102658" cy="468820"/>
            <a:chOff x="1506072" y="5725792"/>
            <a:chExt cx="1295773" cy="648000"/>
          </a:xfrm>
        </p:grpSpPr>
        <p:pic>
          <p:nvPicPr>
            <p:cNvPr id="5" name="그래픽 4" descr="왼쪽 캐럿 윤곽선">
              <a:extLst>
                <a:ext uri="{FF2B5EF4-FFF2-40B4-BE49-F238E27FC236}">
                  <a16:creationId xmlns:a16="http://schemas.microsoft.com/office/drawing/2014/main" id="{5115BBF3-A756-98B5-7854-2A74CB7E25D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506072" y="5725905"/>
              <a:ext cx="647887" cy="647887"/>
            </a:xfrm>
            <a:prstGeom prst="rect">
              <a:avLst/>
            </a:prstGeom>
          </p:spPr>
        </p:pic>
        <p:pic>
          <p:nvPicPr>
            <p:cNvPr id="6" name="그래픽 5" descr="왼쪽 캐럿 윤곽선">
              <a:extLst>
                <a:ext uri="{FF2B5EF4-FFF2-40B4-BE49-F238E27FC236}">
                  <a16:creationId xmlns:a16="http://schemas.microsoft.com/office/drawing/2014/main" id="{02E6C2FD-590A-4E9F-43FC-843DEB709C8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830015" y="5725792"/>
              <a:ext cx="647887" cy="647887"/>
            </a:xfrm>
            <a:prstGeom prst="rect">
              <a:avLst/>
            </a:prstGeom>
          </p:spPr>
        </p:pic>
        <p:pic>
          <p:nvPicPr>
            <p:cNvPr id="10" name="그래픽 9" descr="왼쪽 캐럿 윤곽선">
              <a:extLst>
                <a:ext uri="{FF2B5EF4-FFF2-40B4-BE49-F238E27FC236}">
                  <a16:creationId xmlns:a16="http://schemas.microsoft.com/office/drawing/2014/main" id="{DCF8B31A-8A6B-FAEA-47C5-7E0AA5330B4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153958" y="5725792"/>
              <a:ext cx="647887" cy="64788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866775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CFDF0E-7271-355E-2D17-1AB782B41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b="1" dirty="0"/>
              <a:t>02</a:t>
            </a:r>
            <a:br>
              <a:rPr lang="en-US" altLang="ko-KR" b="1" dirty="0"/>
            </a:br>
            <a:r>
              <a:rPr lang="ko-KR" altLang="en-US" sz="5400" b="1" dirty="0"/>
              <a:t>제안 배경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3717278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E57BAD-9DA2-AEE6-3ABC-77E3916BA0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098" y="595120"/>
            <a:ext cx="3198811" cy="1069975"/>
          </a:xfrm>
        </p:spPr>
        <p:txBody>
          <a:bodyPr>
            <a:normAutofit/>
          </a:bodyPr>
          <a:lstStyle/>
          <a:p>
            <a:r>
              <a:rPr lang="en-US" altLang="ko-KR" b="1" dirty="0"/>
              <a:t>02. </a:t>
            </a:r>
            <a:r>
              <a:rPr lang="ko-KR" altLang="en-US" b="1" dirty="0"/>
              <a:t>제안 배경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AB9DC9A-C241-0D7B-9740-6268850A4AF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ko-KR" altLang="en-US" b="1" dirty="0">
                <a:solidFill>
                  <a:srgbClr val="3F5FFF"/>
                </a:solidFill>
              </a:rPr>
              <a:t>실신 경험</a:t>
            </a:r>
            <a:endParaRPr lang="en-US" altLang="ko-KR" b="1" dirty="0">
              <a:solidFill>
                <a:srgbClr val="3F5FFF"/>
              </a:solidFill>
            </a:endParaRPr>
          </a:p>
          <a:p>
            <a:r>
              <a:rPr lang="ko-KR" altLang="en-US" b="1" dirty="0"/>
              <a:t>고령화</a:t>
            </a:r>
            <a:endParaRPr lang="en-US" altLang="ko-KR" b="1" dirty="0"/>
          </a:p>
          <a:p>
            <a:r>
              <a:rPr lang="ko-KR" altLang="en-US" b="1" dirty="0"/>
              <a:t>초기대응의 중요성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63227EF-720F-7063-168B-A21F54E469B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실신 경험</a:t>
            </a:r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E2C5EC23-329B-5706-6E70-00D79AAC48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13822" y="1908239"/>
            <a:ext cx="7483538" cy="4428241"/>
          </a:xfrm>
        </p:spPr>
        <p:txBody>
          <a:bodyPr>
            <a:normAutofit/>
          </a:bodyPr>
          <a:lstStyle/>
          <a:p>
            <a:r>
              <a:rPr lang="en-US" altLang="ko-KR" sz="2400" dirty="0"/>
              <a:t>PMC(</a:t>
            </a:r>
            <a:r>
              <a:rPr lang="ko-KR" altLang="en-US" sz="2400" dirty="0"/>
              <a:t>미국 국립생물정보센터</a:t>
            </a:r>
            <a:r>
              <a:rPr lang="en-US" altLang="ko-KR" sz="2400" dirty="0"/>
              <a:t>)</a:t>
            </a:r>
            <a:r>
              <a:rPr lang="ko-KR" altLang="en-US" sz="2400" dirty="0"/>
              <a:t>에 따르면 실신은</a:t>
            </a:r>
            <a:endParaRPr lang="en-US" altLang="ko-KR" sz="2400" dirty="0"/>
          </a:p>
          <a:p>
            <a:pPr marL="0" indent="0">
              <a:buNone/>
            </a:pPr>
            <a:r>
              <a:rPr lang="en-US" altLang="ko-KR" sz="2400" dirty="0"/>
              <a:t>    </a:t>
            </a:r>
            <a:r>
              <a:rPr lang="ko-KR" altLang="en-US" sz="2400" dirty="0"/>
              <a:t>평균적으로 </a:t>
            </a:r>
            <a:r>
              <a:rPr lang="en-US" altLang="ko-KR" sz="2400" dirty="0"/>
              <a:t>30%</a:t>
            </a:r>
            <a:r>
              <a:rPr lang="ko-KR" altLang="en-US" sz="2400" dirty="0"/>
              <a:t>의 빈도로 흔한 의학적 문제이다</a:t>
            </a:r>
            <a:r>
              <a:rPr lang="en-US" altLang="ko-KR" sz="2400" dirty="0"/>
              <a:t>.</a:t>
            </a:r>
          </a:p>
          <a:p>
            <a:r>
              <a:rPr lang="ko-KR" altLang="en-US" sz="2400" dirty="0"/>
              <a:t>실신의 발생률은 연간 </a:t>
            </a:r>
            <a:r>
              <a:rPr lang="en-US" altLang="ko-KR" sz="2400" dirty="0"/>
              <a:t>1000</a:t>
            </a:r>
            <a:r>
              <a:rPr lang="ko-KR" altLang="en-US" sz="2400" dirty="0"/>
              <a:t>명당 </a:t>
            </a:r>
            <a:r>
              <a:rPr lang="en-US" altLang="ko-KR" sz="2400" dirty="0"/>
              <a:t>6.2</a:t>
            </a:r>
            <a:r>
              <a:rPr lang="ko-KR" altLang="en-US" sz="2400" dirty="0"/>
              <a:t>명이지만</a:t>
            </a:r>
            <a:r>
              <a:rPr lang="en-US" altLang="ko-KR" sz="2400" dirty="0"/>
              <a:t> 70</a:t>
            </a:r>
            <a:r>
              <a:rPr lang="ko-KR" altLang="en-US" sz="2400" dirty="0"/>
              <a:t>세</a:t>
            </a:r>
            <a:endParaRPr lang="en-US" altLang="ko-KR" sz="2400" dirty="0"/>
          </a:p>
          <a:p>
            <a:pPr marL="0" indent="0">
              <a:buNone/>
            </a:pPr>
            <a:r>
              <a:rPr lang="en-US" altLang="ko-KR" sz="2400" dirty="0"/>
              <a:t>    </a:t>
            </a:r>
            <a:r>
              <a:rPr lang="ko-KR" altLang="en-US" sz="2400" dirty="0"/>
              <a:t>이후에는 실신의 발병률이 크게 증가하여 </a:t>
            </a:r>
            <a:r>
              <a:rPr lang="en-US" altLang="ko-KR" sz="2400" dirty="0"/>
              <a:t>80</a:t>
            </a:r>
            <a:r>
              <a:rPr lang="ko-KR" altLang="en-US" sz="2400" dirty="0"/>
              <a:t>세</a:t>
            </a:r>
            <a:endParaRPr lang="en-US" altLang="ko-KR" sz="2400" dirty="0"/>
          </a:p>
          <a:p>
            <a:pPr marL="0" indent="0">
              <a:buNone/>
            </a:pPr>
            <a:r>
              <a:rPr lang="en-US" altLang="ko-KR" sz="2400" dirty="0"/>
              <a:t>    </a:t>
            </a:r>
            <a:r>
              <a:rPr lang="ko-KR" altLang="en-US" sz="2400" dirty="0"/>
              <a:t>이후에는 연간 </a:t>
            </a:r>
            <a:r>
              <a:rPr lang="en-US" altLang="ko-KR" sz="2400" dirty="0"/>
              <a:t>1,000</a:t>
            </a:r>
            <a:r>
              <a:rPr lang="ko-KR" altLang="en-US" sz="2400" dirty="0"/>
              <a:t>명당 </a:t>
            </a:r>
            <a:r>
              <a:rPr lang="en-US" altLang="ko-KR" sz="2400" dirty="0"/>
              <a:t>19.5</a:t>
            </a:r>
            <a:r>
              <a:rPr lang="ko-KR" altLang="en-US" sz="2400" dirty="0"/>
              <a:t>명으로 약 </a:t>
            </a:r>
            <a:r>
              <a:rPr lang="en-US" altLang="ko-KR" sz="2400" dirty="0"/>
              <a:t>3</a:t>
            </a:r>
            <a:r>
              <a:rPr lang="ko-KR" altLang="en-US" sz="2400" dirty="0"/>
              <a:t>배 증가</a:t>
            </a:r>
          </a:p>
          <a:p>
            <a:endParaRPr lang="ko-KR" altLang="en-US" sz="2400" dirty="0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124FB1B5-CF8A-BA2D-9BBE-4AC7435D5B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3821" y="4253625"/>
            <a:ext cx="7349501" cy="2082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E0C06E5E-1190-92D8-18A1-B8E1BDFA59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0826" y="2029146"/>
            <a:ext cx="3183254" cy="315767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951646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E57BAD-9DA2-AEE6-3ABC-77E3916BA0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098" y="595120"/>
            <a:ext cx="3198811" cy="1069975"/>
          </a:xfrm>
        </p:spPr>
        <p:txBody>
          <a:bodyPr>
            <a:normAutofit/>
          </a:bodyPr>
          <a:lstStyle/>
          <a:p>
            <a:r>
              <a:rPr lang="en-US" altLang="ko-KR" b="1" dirty="0"/>
              <a:t>02. </a:t>
            </a:r>
            <a:r>
              <a:rPr lang="ko-KR" altLang="en-US" b="1" dirty="0"/>
              <a:t>제안 배경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AB9DC9A-C241-0D7B-9740-6268850A4AF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ko-KR" altLang="en-US" b="1" dirty="0"/>
              <a:t>실신 경험</a:t>
            </a:r>
            <a:endParaRPr lang="en-US" altLang="ko-KR" b="1" dirty="0"/>
          </a:p>
          <a:p>
            <a:r>
              <a:rPr lang="ko-KR" altLang="en-US" b="1" dirty="0">
                <a:solidFill>
                  <a:srgbClr val="3F5FFF"/>
                </a:solidFill>
              </a:rPr>
              <a:t>고령화</a:t>
            </a:r>
            <a:endParaRPr lang="en-US" altLang="ko-KR" b="1" dirty="0">
              <a:solidFill>
                <a:srgbClr val="3F5FFF"/>
              </a:solidFill>
            </a:endParaRPr>
          </a:p>
          <a:p>
            <a:r>
              <a:rPr lang="ko-KR" altLang="en-US" b="1" dirty="0"/>
              <a:t>초기대응의 중요성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63227EF-720F-7063-168B-A21F54E469B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고령화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F3909E3F-C5F5-62B8-CE82-302D08A96D6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3822" y="1956121"/>
            <a:ext cx="7264716" cy="4091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62676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E57BAD-9DA2-AEE6-3ABC-77E3916BA0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098" y="595120"/>
            <a:ext cx="3198811" cy="1069975"/>
          </a:xfrm>
        </p:spPr>
        <p:txBody>
          <a:bodyPr>
            <a:normAutofit/>
          </a:bodyPr>
          <a:lstStyle/>
          <a:p>
            <a:r>
              <a:rPr lang="en-US" altLang="ko-KR" b="1" dirty="0"/>
              <a:t>02. </a:t>
            </a:r>
            <a:r>
              <a:rPr lang="ko-KR" altLang="en-US" b="1" dirty="0"/>
              <a:t>제안 배경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AB9DC9A-C241-0D7B-9740-6268850A4AF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ko-KR" altLang="en-US" b="1" dirty="0"/>
              <a:t>실신 경험</a:t>
            </a:r>
            <a:endParaRPr lang="en-US" altLang="ko-KR" b="1" dirty="0"/>
          </a:p>
          <a:p>
            <a:r>
              <a:rPr lang="ko-KR" altLang="en-US" b="1" dirty="0"/>
              <a:t>고령화</a:t>
            </a:r>
            <a:endParaRPr lang="en-US" altLang="ko-KR" b="1" dirty="0"/>
          </a:p>
          <a:p>
            <a:r>
              <a:rPr lang="ko-KR" altLang="en-US" b="1" dirty="0">
                <a:solidFill>
                  <a:srgbClr val="3F5FFF"/>
                </a:solidFill>
              </a:rPr>
              <a:t>초기대응의 중요성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63227EF-720F-7063-168B-A21F54E469B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초기대응의 중요성</a:t>
            </a:r>
          </a:p>
        </p:txBody>
      </p:sp>
      <p:pic>
        <p:nvPicPr>
          <p:cNvPr id="6" name="내용 개체 틀 7">
            <a:extLst>
              <a:ext uri="{FF2B5EF4-FFF2-40B4-BE49-F238E27FC236}">
                <a16:creationId xmlns:a16="http://schemas.microsoft.com/office/drawing/2014/main" id="{C99EE6EA-6FA2-2C86-052D-2C6729BE1B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203934" y="1801168"/>
            <a:ext cx="4740871" cy="4427538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7629DEB-1D86-1E2A-CDE6-DDF5DAB4AF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3934" y="1800427"/>
            <a:ext cx="5259239" cy="4428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1388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깔끔파랑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깔끔파랑" id="{C2E4807D-7B54-4A92-B9F7-3438A68252A7}" vid="{80202207-C389-4871-92EE-0055758E6809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깔끔파랑</Template>
  <TotalTime>340</TotalTime>
  <Words>689</Words>
  <Application>Microsoft Office PowerPoint</Application>
  <PresentationFormat>와이드스크린</PresentationFormat>
  <Paragraphs>221</Paragraphs>
  <Slides>25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1" baseType="lpstr">
      <vt:lpstr>HY견고딕</vt:lpstr>
      <vt:lpstr>NotoKr</vt:lpstr>
      <vt:lpstr>맑은 고딕</vt:lpstr>
      <vt:lpstr>Arial</vt:lpstr>
      <vt:lpstr>Trebuchet MS</vt:lpstr>
      <vt:lpstr>깔끔파랑</vt:lpstr>
      <vt:lpstr>딥러닝을 통한 영상기반 응급상황 탐지 및 대응 시스템</vt:lpstr>
      <vt:lpstr>목차</vt:lpstr>
      <vt:lpstr>01 팀 소개</vt:lpstr>
      <vt:lpstr>01. 팀 소개</vt:lpstr>
      <vt:lpstr>01. 팀 소개</vt:lpstr>
      <vt:lpstr>02 제안 배경</vt:lpstr>
      <vt:lpstr>02. 제안 배경</vt:lpstr>
      <vt:lpstr>02. 제안 배경</vt:lpstr>
      <vt:lpstr>02. 제안 배경</vt:lpstr>
      <vt:lpstr>03 필요성</vt:lpstr>
      <vt:lpstr>03. 필요성</vt:lpstr>
      <vt:lpstr>03. 필요성</vt:lpstr>
      <vt:lpstr>04 개발 내용</vt:lpstr>
      <vt:lpstr>04. 개발 내용</vt:lpstr>
      <vt:lpstr>04. 프로젝트</vt:lpstr>
      <vt:lpstr>04. 프로젝트</vt:lpstr>
      <vt:lpstr>04. 프로젝트</vt:lpstr>
      <vt:lpstr>04. 프로젝트</vt:lpstr>
      <vt:lpstr>04. 프로젝트</vt:lpstr>
      <vt:lpstr>04. 프로젝트</vt:lpstr>
      <vt:lpstr>05 기대 효과</vt:lpstr>
      <vt:lpstr>05. 기대 효과</vt:lpstr>
      <vt:lpstr>05. 기대 효과</vt:lpstr>
      <vt:lpstr>Q&amp;A</vt:lpstr>
      <vt:lpstr>감사합니다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Image-based Emergency Detection Using Deep Learning</dc:title>
  <dc:creator>조찬우</dc:creator>
  <cp:lastModifiedBy>qq221qq@naver.com</cp:lastModifiedBy>
  <cp:revision>23</cp:revision>
  <dcterms:created xsi:type="dcterms:W3CDTF">2022-10-05T05:55:48Z</dcterms:created>
  <dcterms:modified xsi:type="dcterms:W3CDTF">2022-10-13T05:49:55Z</dcterms:modified>
</cp:coreProperties>
</file>